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4" r:id="rId7"/>
    <p:sldId id="272" r:id="rId8"/>
    <p:sldId id="265" r:id="rId9"/>
    <p:sldId id="270" r:id="rId10"/>
    <p:sldId id="269" r:id="rId11"/>
    <p:sldId id="263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.Makarov" initials="ME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59047" autoAdjust="0"/>
  </p:normalViewPr>
  <p:slideViewPr>
    <p:cSldViewPr snapToGrid="0">
      <p:cViewPr>
        <p:scale>
          <a:sx n="57" d="100"/>
          <a:sy n="57" d="100"/>
        </p:scale>
        <p:origin x="-181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70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277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Отрасли РФ в перспективе от 2020 до 2030 в % от занятых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Гостиничный и ресторанный бизнес</c:v>
                </c:pt>
                <c:pt idx="1">
                  <c:v>Обрабатывающие производства </c:v>
                </c:pt>
                <c:pt idx="2">
                  <c:v>Сельское и лесное хозяйство </c:v>
                </c:pt>
                <c:pt idx="3">
                  <c:v>Розничная торговля</c:v>
                </c:pt>
                <c:pt idx="4">
                  <c:v>Добыча полезных ископаемых </c:v>
                </c:pt>
                <c:pt idx="5">
                  <c:v>Научная и техническая деятельность</c:v>
                </c:pt>
                <c:pt idx="6">
                  <c:v>Здравоохранение</c:v>
                </c:pt>
                <c:pt idx="7">
                  <c:v>Информация и связь, научные исследования 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73</c:v>
                </c:pt>
                <c:pt idx="1">
                  <c:v>60</c:v>
                </c:pt>
                <c:pt idx="2">
                  <c:v>58</c:v>
                </c:pt>
                <c:pt idx="3">
                  <c:v>53</c:v>
                </c:pt>
                <c:pt idx="4">
                  <c:v>51</c:v>
                </c:pt>
                <c:pt idx="5">
                  <c:v>36</c:v>
                </c:pt>
                <c:pt idx="6">
                  <c:v>36</c:v>
                </c:pt>
                <c:pt idx="7">
                  <c:v>35</c:v>
                </c:pt>
                <c:pt idx="8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4-49EA-BE75-8FF46962F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223232"/>
        <c:axId val="142224768"/>
      </c:barChart>
      <c:catAx>
        <c:axId val="14222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224768"/>
        <c:crosses val="autoZero"/>
        <c:auto val="1"/>
        <c:lblAlgn val="ctr"/>
        <c:lblOffset val="100"/>
        <c:noMultiLvlLbl val="0"/>
      </c:catAx>
      <c:valAx>
        <c:axId val="142224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22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5A11C-E770-4F94-8FA5-FD2BDB37D788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95406-AA43-4B1F-877C-D57A68E9995D}">
      <dgm:prSet phldrT="[Текст]" custT="1"/>
      <dgm:spPr/>
      <dgm:t>
        <a:bodyPr/>
        <a:lstStyle/>
        <a:p>
          <a:r>
            <a:rPr lang="ru-RU" sz="3200" dirty="0"/>
            <a:t>Физические символьные системы </a:t>
          </a:r>
        </a:p>
      </dgm:t>
    </dgm:pt>
    <dgm:pt modelId="{B05E8E44-A0D9-4C0A-AC87-BF6BF48CFF12}" type="parTrans" cxnId="{0082834D-B815-42B1-A261-8543D517B29D}">
      <dgm:prSet/>
      <dgm:spPr/>
      <dgm:t>
        <a:bodyPr/>
        <a:lstStyle/>
        <a:p>
          <a:endParaRPr lang="ru-RU"/>
        </a:p>
      </dgm:t>
    </dgm:pt>
    <dgm:pt modelId="{A75039A3-9A58-4039-BA82-338F2640A09E}" type="sibTrans" cxnId="{0082834D-B815-42B1-A261-8543D517B29D}">
      <dgm:prSet/>
      <dgm:spPr/>
      <dgm:t>
        <a:bodyPr/>
        <a:lstStyle/>
        <a:p>
          <a:endParaRPr lang="ru-RU"/>
        </a:p>
      </dgm:t>
    </dgm:pt>
    <dgm:pt modelId="{DDC0DB67-9FFA-43AE-8CBC-6BD267D34F98}">
      <dgm:prSet phldrT="[Текст]" custT="1"/>
      <dgm:spPr/>
      <dgm:t>
        <a:bodyPr/>
        <a:lstStyle/>
        <a:p>
          <a:r>
            <a:rPr lang="ru-RU" sz="1800" dirty="0"/>
            <a:t>Символьное описание окружающего мира</a:t>
          </a:r>
        </a:p>
      </dgm:t>
    </dgm:pt>
    <dgm:pt modelId="{1EAAFA4A-A0B7-420C-9F87-58021B7ED9D7}" type="parTrans" cxnId="{9C7C95D5-20EB-4842-82C9-5ABB8383F799}">
      <dgm:prSet/>
      <dgm:spPr/>
      <dgm:t>
        <a:bodyPr/>
        <a:lstStyle/>
        <a:p>
          <a:endParaRPr lang="ru-RU"/>
        </a:p>
      </dgm:t>
    </dgm:pt>
    <dgm:pt modelId="{B263E836-ADD6-4C16-93EF-ADD84005BDE5}" type="sibTrans" cxnId="{9C7C95D5-20EB-4842-82C9-5ABB8383F799}">
      <dgm:prSet/>
      <dgm:spPr/>
      <dgm:t>
        <a:bodyPr/>
        <a:lstStyle/>
        <a:p>
          <a:endParaRPr lang="ru-RU"/>
        </a:p>
      </dgm:t>
    </dgm:pt>
    <dgm:pt modelId="{9CCC5055-844F-4E7B-824B-CFFDE39497E5}">
      <dgm:prSet phldrT="[Текст]" custT="1"/>
      <dgm:spPr/>
      <dgm:t>
        <a:bodyPr/>
        <a:lstStyle/>
        <a:p>
          <a:r>
            <a:rPr lang="ru-RU" sz="1800" dirty="0"/>
            <a:t>«Слабые методы»</a:t>
          </a:r>
        </a:p>
        <a:p>
          <a:r>
            <a:rPr lang="ru-RU" sz="1800" dirty="0"/>
            <a:t>Механизмы рассуждений, эвристического поиска и реализации</a:t>
          </a:r>
        </a:p>
      </dgm:t>
    </dgm:pt>
    <dgm:pt modelId="{80F73E9E-F819-4146-B4CE-83EB2011088E}" type="parTrans" cxnId="{2AB30B93-1B76-4F57-8C73-F1EBEF1AB4E0}">
      <dgm:prSet/>
      <dgm:spPr/>
      <dgm:t>
        <a:bodyPr/>
        <a:lstStyle/>
        <a:p>
          <a:endParaRPr lang="ru-RU"/>
        </a:p>
      </dgm:t>
    </dgm:pt>
    <dgm:pt modelId="{EF16BD0D-EFF7-4A30-A3C1-184C9591762B}" type="sibTrans" cxnId="{2AB30B93-1B76-4F57-8C73-F1EBEF1AB4E0}">
      <dgm:prSet/>
      <dgm:spPr/>
      <dgm:t>
        <a:bodyPr/>
        <a:lstStyle/>
        <a:p>
          <a:endParaRPr lang="ru-RU"/>
        </a:p>
      </dgm:t>
    </dgm:pt>
    <dgm:pt modelId="{52C4F7E7-8E3D-4EB5-B291-754FADC99B1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200" dirty="0"/>
            <a:t>Экспертные системы</a:t>
          </a:r>
        </a:p>
      </dgm:t>
    </dgm:pt>
    <dgm:pt modelId="{FB95C552-95D6-4555-A508-E4CFB5E19ED0}" type="parTrans" cxnId="{E32093EA-1F82-4A81-B09B-24AA6EAF6F42}">
      <dgm:prSet/>
      <dgm:spPr/>
      <dgm:t>
        <a:bodyPr/>
        <a:lstStyle/>
        <a:p>
          <a:endParaRPr lang="ru-RU"/>
        </a:p>
      </dgm:t>
    </dgm:pt>
    <dgm:pt modelId="{E94BA6C3-B1FB-48B1-B567-D8FCFE913E28}" type="sibTrans" cxnId="{E32093EA-1F82-4A81-B09B-24AA6EAF6F42}">
      <dgm:prSet/>
      <dgm:spPr/>
      <dgm:t>
        <a:bodyPr/>
        <a:lstStyle/>
        <a:p>
          <a:endParaRPr lang="ru-RU"/>
        </a:p>
      </dgm:t>
    </dgm:pt>
    <dgm:pt modelId="{94C91B5E-3AB8-4B0B-A7B4-A7730BC11C19}">
      <dgm:prSet phldrT="[Текст]" custT="1"/>
      <dgm:spPr/>
      <dgm:t>
        <a:bodyPr/>
        <a:lstStyle/>
        <a:p>
          <a:pPr>
            <a:lnSpc>
              <a:spcPts val="1500"/>
            </a:lnSpc>
          </a:pPr>
          <a:r>
            <a:rPr lang="ru-RU" sz="1600" dirty="0"/>
            <a:t>Формальная система прикладных знаний</a:t>
          </a:r>
        </a:p>
      </dgm:t>
    </dgm:pt>
    <dgm:pt modelId="{8B4B6B1B-75BC-41D9-894E-681358FED4BE}" type="parTrans" cxnId="{BD25DCB5-F938-40E8-B417-193FE295AECC}">
      <dgm:prSet/>
      <dgm:spPr/>
      <dgm:t>
        <a:bodyPr/>
        <a:lstStyle/>
        <a:p>
          <a:endParaRPr lang="ru-RU"/>
        </a:p>
      </dgm:t>
    </dgm:pt>
    <dgm:pt modelId="{EDDA8708-042B-413B-A5FD-E5FF307F1D3D}" type="sibTrans" cxnId="{BD25DCB5-F938-40E8-B417-193FE295AECC}">
      <dgm:prSet/>
      <dgm:spPr/>
      <dgm:t>
        <a:bodyPr/>
        <a:lstStyle/>
        <a:p>
          <a:endParaRPr lang="ru-RU"/>
        </a:p>
      </dgm:t>
    </dgm:pt>
    <dgm:pt modelId="{D91F40D6-8D7B-4735-8660-37A1914EA67A}">
      <dgm:prSet phldrT="[Текст]" custT="1"/>
      <dgm:spPr/>
      <dgm:t>
        <a:bodyPr/>
        <a:lstStyle/>
        <a:p>
          <a:pPr>
            <a:lnSpc>
              <a:spcPts val="1500"/>
            </a:lnSpc>
          </a:pPr>
          <a:r>
            <a:rPr lang="ru-RU" sz="1600" dirty="0"/>
            <a:t>«Сильные методы» Модели, правила, примеры </a:t>
          </a:r>
        </a:p>
      </dgm:t>
    </dgm:pt>
    <dgm:pt modelId="{78D519EB-08DC-48C0-B1E2-6221D5F06F58}" type="parTrans" cxnId="{BC51DC91-093F-4DE0-A4CC-907E2416D32E}">
      <dgm:prSet/>
      <dgm:spPr/>
      <dgm:t>
        <a:bodyPr/>
        <a:lstStyle/>
        <a:p>
          <a:endParaRPr lang="ru-RU"/>
        </a:p>
      </dgm:t>
    </dgm:pt>
    <dgm:pt modelId="{94C307A2-C564-4831-828F-EC1A3868480C}" type="sibTrans" cxnId="{BC51DC91-093F-4DE0-A4CC-907E2416D32E}">
      <dgm:prSet/>
      <dgm:spPr/>
      <dgm:t>
        <a:bodyPr/>
        <a:lstStyle/>
        <a:p>
          <a:endParaRPr lang="ru-RU"/>
        </a:p>
      </dgm:t>
    </dgm:pt>
    <dgm:pt modelId="{0AC2036A-D214-4D7C-A3DC-621B1C51933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Решатели прикладного уровня:</a:t>
          </a:r>
        </a:p>
        <a:p>
          <a:r>
            <a:rPr lang="ru-RU" sz="2000" b="1" dirty="0">
              <a:solidFill>
                <a:schemeClr val="bg1"/>
              </a:solidFill>
            </a:rPr>
            <a:t>- диагностические системы (если, то…)</a:t>
          </a:r>
        </a:p>
        <a:p>
          <a:r>
            <a:rPr lang="ru-RU" sz="2000" b="1" dirty="0">
              <a:solidFill>
                <a:schemeClr val="bg1"/>
              </a:solidFill>
            </a:rPr>
            <a:t>- Системы основанные на моделях, на базе опыта, гибридные </a:t>
          </a:r>
        </a:p>
        <a:p>
          <a:r>
            <a:rPr lang="ru-RU" sz="2000" b="1" dirty="0">
              <a:solidFill>
                <a:schemeClr val="bg1"/>
              </a:solidFill>
            </a:rPr>
            <a:t>- Планировщики, робототехника (атомарное достижение цели)</a:t>
          </a:r>
        </a:p>
        <a:p>
          <a:endParaRPr lang="ru-RU" sz="2400" dirty="0">
            <a:solidFill>
              <a:schemeClr val="bg1"/>
            </a:solidFill>
          </a:endParaRPr>
        </a:p>
      </dgm:t>
    </dgm:pt>
    <dgm:pt modelId="{780BA9E6-C39A-41D8-B0E5-7E7907A52D22}" type="parTrans" cxnId="{627D0900-283A-41EE-A7CA-A067D332B02F}">
      <dgm:prSet/>
      <dgm:spPr/>
      <dgm:t>
        <a:bodyPr/>
        <a:lstStyle/>
        <a:p>
          <a:endParaRPr lang="ru-RU"/>
        </a:p>
      </dgm:t>
    </dgm:pt>
    <dgm:pt modelId="{7E078450-49EC-4BF6-BF97-CCA48BF8707B}" type="sibTrans" cxnId="{627D0900-283A-41EE-A7CA-A067D332B02F}">
      <dgm:prSet/>
      <dgm:spPr/>
      <dgm:t>
        <a:bodyPr/>
        <a:lstStyle/>
        <a:p>
          <a:endParaRPr lang="ru-RU"/>
        </a:p>
      </dgm:t>
    </dgm:pt>
    <dgm:pt modelId="{1AC718A6-20E9-4B2C-A9BB-56466D23A27D}" type="pres">
      <dgm:prSet presAssocID="{9B65A11C-E770-4F94-8FA5-FD2BDB37D78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FE1CB5-B6EE-4187-ABFA-1054660EB839}" type="pres">
      <dgm:prSet presAssocID="{9B65A11C-E770-4F94-8FA5-FD2BDB37D788}" presName="outerBox" presStyleCnt="0"/>
      <dgm:spPr/>
    </dgm:pt>
    <dgm:pt modelId="{26857ECA-9AFF-469A-B5E5-B5917FCC9433}" type="pres">
      <dgm:prSet presAssocID="{9B65A11C-E770-4F94-8FA5-FD2BDB37D788}" presName="outerBoxParent" presStyleLbl="node1" presStyleIdx="0" presStyleCnt="3" custLinFactNeighborX="-3718" custLinFactNeighborY="-3836"/>
      <dgm:spPr/>
      <dgm:t>
        <a:bodyPr/>
        <a:lstStyle/>
        <a:p>
          <a:endParaRPr lang="ru-RU"/>
        </a:p>
      </dgm:t>
    </dgm:pt>
    <dgm:pt modelId="{09D5426B-7D03-4B6A-827E-A970694F30B3}" type="pres">
      <dgm:prSet presAssocID="{9B65A11C-E770-4F94-8FA5-FD2BDB37D788}" presName="outerBoxChildren" presStyleCnt="0"/>
      <dgm:spPr/>
    </dgm:pt>
    <dgm:pt modelId="{27AE0153-1619-4D5D-8FAC-332BDBCF5DD1}" type="pres">
      <dgm:prSet presAssocID="{DDC0DB67-9FFA-43AE-8CBC-6BD267D34F98}" presName="oChild" presStyleLbl="fgAcc1" presStyleIdx="0" presStyleCnt="4" custScaleY="132431" custLinFactY="-33253" custLinFactNeighborX="-85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45390-314B-4D86-AE46-00193FED547F}" type="pres">
      <dgm:prSet presAssocID="{B263E836-ADD6-4C16-93EF-ADD84005BDE5}" presName="outerSibTrans" presStyleCnt="0"/>
      <dgm:spPr/>
    </dgm:pt>
    <dgm:pt modelId="{C8FA32E8-1CAC-48C5-B237-C70A4EA55AC2}" type="pres">
      <dgm:prSet presAssocID="{9CCC5055-844F-4E7B-824B-CFFDE39497E5}" presName="oChild" presStyleLbl="fgAcc1" presStyleIdx="1" presStyleCnt="4" custScaleY="250850" custLinFactY="-237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BB7C1-EFA5-457E-B3E4-11FBF3DB2662}" type="pres">
      <dgm:prSet presAssocID="{9B65A11C-E770-4F94-8FA5-FD2BDB37D788}" presName="middleBox" presStyleCnt="0"/>
      <dgm:spPr/>
    </dgm:pt>
    <dgm:pt modelId="{931170D7-F36C-4236-9118-A12094784479}" type="pres">
      <dgm:prSet presAssocID="{9B65A11C-E770-4F94-8FA5-FD2BDB37D788}" presName="middleBoxParent" presStyleLbl="node1" presStyleIdx="1" presStyleCnt="3" custScaleY="105582" custLinFactNeighborX="-574" custLinFactNeighborY="-8940"/>
      <dgm:spPr/>
      <dgm:t>
        <a:bodyPr/>
        <a:lstStyle/>
        <a:p>
          <a:endParaRPr lang="ru-RU"/>
        </a:p>
      </dgm:t>
    </dgm:pt>
    <dgm:pt modelId="{F3CBA329-6FF5-4B90-BE93-F5EF2E035CAB}" type="pres">
      <dgm:prSet presAssocID="{9B65A11C-E770-4F94-8FA5-FD2BDB37D788}" presName="middleBoxChildren" presStyleCnt="0"/>
      <dgm:spPr/>
    </dgm:pt>
    <dgm:pt modelId="{7EC961E8-08E2-4849-9027-0963406793B0}" type="pres">
      <dgm:prSet presAssocID="{94C91B5E-3AB8-4B0B-A7B4-A7730BC11C19}" presName="mChild" presStyleLbl="fgAcc1" presStyleIdx="2" presStyleCnt="4" custScaleX="100019" custScaleY="1734865" custLinFactY="-1043424" custLinFactNeighborX="-2043" custLinFactNeighborY="-1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BD6F0-C758-4BB0-9721-63342E4ED877}" type="pres">
      <dgm:prSet presAssocID="{EDDA8708-042B-413B-A5FD-E5FF307F1D3D}" presName="middleSibTrans" presStyleCnt="0"/>
      <dgm:spPr/>
    </dgm:pt>
    <dgm:pt modelId="{E8AB0F14-0AED-493F-B7C4-2483F05ACAE2}" type="pres">
      <dgm:prSet presAssocID="{D91F40D6-8D7B-4735-8660-37A1914EA67A}" presName="mChild" presStyleLbl="fgAcc1" presStyleIdx="3" presStyleCnt="4" custScaleX="105759" custScaleY="1954419" custLinFactY="-697591" custLinFactNeighborX="-3478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F1672-9FAC-4E0A-AD5F-B24BCF6BEBAA}" type="pres">
      <dgm:prSet presAssocID="{9B65A11C-E770-4F94-8FA5-FD2BDB37D788}" presName="centerBox" presStyleCnt="0"/>
      <dgm:spPr/>
    </dgm:pt>
    <dgm:pt modelId="{7B2D3303-CC6B-4A72-9873-2F0C05B1B121}" type="pres">
      <dgm:prSet presAssocID="{9B65A11C-E770-4F94-8FA5-FD2BDB37D788}" presName="centerBoxParent" presStyleLbl="node1" presStyleIdx="2" presStyleCnt="3" custScaleY="133562" custLinFactNeighborX="-554" custLinFactNeighborY="-29650"/>
      <dgm:spPr/>
      <dgm:t>
        <a:bodyPr/>
        <a:lstStyle/>
        <a:p>
          <a:endParaRPr lang="ru-RU"/>
        </a:p>
      </dgm:t>
    </dgm:pt>
  </dgm:ptLst>
  <dgm:cxnLst>
    <dgm:cxn modelId="{5965D1D4-6917-4968-9053-A9311AAB4D56}" type="presOf" srcId="{D91F40D6-8D7B-4735-8660-37A1914EA67A}" destId="{E8AB0F14-0AED-493F-B7C4-2483F05ACAE2}" srcOrd="0" destOrd="0" presId="urn:microsoft.com/office/officeart/2005/8/layout/target2"/>
    <dgm:cxn modelId="{4105541C-3E9B-4E71-B5B9-D0577FA58C5F}" type="presOf" srcId="{94C91B5E-3AB8-4B0B-A7B4-A7730BC11C19}" destId="{7EC961E8-08E2-4849-9027-0963406793B0}" srcOrd="0" destOrd="0" presId="urn:microsoft.com/office/officeart/2005/8/layout/target2"/>
    <dgm:cxn modelId="{C6284F27-1E05-4DCC-9AE6-D460163CB0BD}" type="presOf" srcId="{9CCC5055-844F-4E7B-824B-CFFDE39497E5}" destId="{C8FA32E8-1CAC-48C5-B237-C70A4EA55AC2}" srcOrd="0" destOrd="0" presId="urn:microsoft.com/office/officeart/2005/8/layout/target2"/>
    <dgm:cxn modelId="{4CBB83B0-9E4C-430B-B84E-A543030B1D99}" type="presOf" srcId="{52C4F7E7-8E3D-4EB5-B291-754FADC99B12}" destId="{931170D7-F36C-4236-9118-A12094784479}" srcOrd="0" destOrd="0" presId="urn:microsoft.com/office/officeart/2005/8/layout/target2"/>
    <dgm:cxn modelId="{BD25DCB5-F938-40E8-B417-193FE295AECC}" srcId="{52C4F7E7-8E3D-4EB5-B291-754FADC99B12}" destId="{94C91B5E-3AB8-4B0B-A7B4-A7730BC11C19}" srcOrd="0" destOrd="0" parTransId="{8B4B6B1B-75BC-41D9-894E-681358FED4BE}" sibTransId="{EDDA8708-042B-413B-A5FD-E5FF307F1D3D}"/>
    <dgm:cxn modelId="{8D217883-067D-4C2D-8428-0BC84EE8B845}" type="presOf" srcId="{0AC2036A-D214-4D7C-A3DC-621B1C519335}" destId="{7B2D3303-CC6B-4A72-9873-2F0C05B1B121}" srcOrd="0" destOrd="0" presId="urn:microsoft.com/office/officeart/2005/8/layout/target2"/>
    <dgm:cxn modelId="{78F64A09-716C-4FB2-A560-DBC7C2E6DD4D}" type="presOf" srcId="{FD195406-AA43-4B1F-877C-D57A68E9995D}" destId="{26857ECA-9AFF-469A-B5E5-B5917FCC9433}" srcOrd="0" destOrd="0" presId="urn:microsoft.com/office/officeart/2005/8/layout/target2"/>
    <dgm:cxn modelId="{E32093EA-1F82-4A81-B09B-24AA6EAF6F42}" srcId="{9B65A11C-E770-4F94-8FA5-FD2BDB37D788}" destId="{52C4F7E7-8E3D-4EB5-B291-754FADC99B12}" srcOrd="1" destOrd="0" parTransId="{FB95C552-95D6-4555-A508-E4CFB5E19ED0}" sibTransId="{E94BA6C3-B1FB-48B1-B567-D8FCFE913E28}"/>
    <dgm:cxn modelId="{D7CF3674-9996-47AD-AEDD-C39A2465415E}" type="presOf" srcId="{DDC0DB67-9FFA-43AE-8CBC-6BD267D34F98}" destId="{27AE0153-1619-4D5D-8FAC-332BDBCF5DD1}" srcOrd="0" destOrd="0" presId="urn:microsoft.com/office/officeart/2005/8/layout/target2"/>
    <dgm:cxn modelId="{9C7C95D5-20EB-4842-82C9-5ABB8383F799}" srcId="{FD195406-AA43-4B1F-877C-D57A68E9995D}" destId="{DDC0DB67-9FFA-43AE-8CBC-6BD267D34F98}" srcOrd="0" destOrd="0" parTransId="{1EAAFA4A-A0B7-420C-9F87-58021B7ED9D7}" sibTransId="{B263E836-ADD6-4C16-93EF-ADD84005BDE5}"/>
    <dgm:cxn modelId="{BC51DC91-093F-4DE0-A4CC-907E2416D32E}" srcId="{52C4F7E7-8E3D-4EB5-B291-754FADC99B12}" destId="{D91F40D6-8D7B-4735-8660-37A1914EA67A}" srcOrd="1" destOrd="0" parTransId="{78D519EB-08DC-48C0-B1E2-6221D5F06F58}" sibTransId="{94C307A2-C564-4831-828F-EC1A3868480C}"/>
    <dgm:cxn modelId="{2AB30B93-1B76-4F57-8C73-F1EBEF1AB4E0}" srcId="{FD195406-AA43-4B1F-877C-D57A68E9995D}" destId="{9CCC5055-844F-4E7B-824B-CFFDE39497E5}" srcOrd="1" destOrd="0" parTransId="{80F73E9E-F819-4146-B4CE-83EB2011088E}" sibTransId="{EF16BD0D-EFF7-4A30-A3C1-184C9591762B}"/>
    <dgm:cxn modelId="{581043A2-BD21-477D-AEC0-22195356992F}" type="presOf" srcId="{9B65A11C-E770-4F94-8FA5-FD2BDB37D788}" destId="{1AC718A6-20E9-4B2C-A9BB-56466D23A27D}" srcOrd="0" destOrd="0" presId="urn:microsoft.com/office/officeart/2005/8/layout/target2"/>
    <dgm:cxn modelId="{0082834D-B815-42B1-A261-8543D517B29D}" srcId="{9B65A11C-E770-4F94-8FA5-FD2BDB37D788}" destId="{FD195406-AA43-4B1F-877C-D57A68E9995D}" srcOrd="0" destOrd="0" parTransId="{B05E8E44-A0D9-4C0A-AC87-BF6BF48CFF12}" sibTransId="{A75039A3-9A58-4039-BA82-338F2640A09E}"/>
    <dgm:cxn modelId="{627D0900-283A-41EE-A7CA-A067D332B02F}" srcId="{9B65A11C-E770-4F94-8FA5-FD2BDB37D788}" destId="{0AC2036A-D214-4D7C-A3DC-621B1C519335}" srcOrd="2" destOrd="0" parTransId="{780BA9E6-C39A-41D8-B0E5-7E7907A52D22}" sibTransId="{7E078450-49EC-4BF6-BF97-CCA48BF8707B}"/>
    <dgm:cxn modelId="{B4B7BC08-B624-4487-AFAC-A42DBEA0A619}" type="presParOf" srcId="{1AC718A6-20E9-4B2C-A9BB-56466D23A27D}" destId="{9FFE1CB5-B6EE-4187-ABFA-1054660EB839}" srcOrd="0" destOrd="0" presId="urn:microsoft.com/office/officeart/2005/8/layout/target2"/>
    <dgm:cxn modelId="{97BE0CFE-E88A-4868-938C-4DD99371A596}" type="presParOf" srcId="{9FFE1CB5-B6EE-4187-ABFA-1054660EB839}" destId="{26857ECA-9AFF-469A-B5E5-B5917FCC9433}" srcOrd="0" destOrd="0" presId="urn:microsoft.com/office/officeart/2005/8/layout/target2"/>
    <dgm:cxn modelId="{60C0944B-4185-438C-9395-1AD02BDDD961}" type="presParOf" srcId="{9FFE1CB5-B6EE-4187-ABFA-1054660EB839}" destId="{09D5426B-7D03-4B6A-827E-A970694F30B3}" srcOrd="1" destOrd="0" presId="urn:microsoft.com/office/officeart/2005/8/layout/target2"/>
    <dgm:cxn modelId="{CFD1D0AA-A91D-4486-BE2F-E886E4FB27B6}" type="presParOf" srcId="{09D5426B-7D03-4B6A-827E-A970694F30B3}" destId="{27AE0153-1619-4D5D-8FAC-332BDBCF5DD1}" srcOrd="0" destOrd="0" presId="urn:microsoft.com/office/officeart/2005/8/layout/target2"/>
    <dgm:cxn modelId="{DADB474F-8A71-479F-BB95-403A649B71AA}" type="presParOf" srcId="{09D5426B-7D03-4B6A-827E-A970694F30B3}" destId="{B9545390-314B-4D86-AE46-00193FED547F}" srcOrd="1" destOrd="0" presId="urn:microsoft.com/office/officeart/2005/8/layout/target2"/>
    <dgm:cxn modelId="{D22883C9-6AA7-4069-B5C8-352E54D2D7C5}" type="presParOf" srcId="{09D5426B-7D03-4B6A-827E-A970694F30B3}" destId="{C8FA32E8-1CAC-48C5-B237-C70A4EA55AC2}" srcOrd="2" destOrd="0" presId="urn:microsoft.com/office/officeart/2005/8/layout/target2"/>
    <dgm:cxn modelId="{D3909334-CCFD-4567-B857-9CF24A2D0800}" type="presParOf" srcId="{1AC718A6-20E9-4B2C-A9BB-56466D23A27D}" destId="{837BB7C1-EFA5-457E-B3E4-11FBF3DB2662}" srcOrd="1" destOrd="0" presId="urn:microsoft.com/office/officeart/2005/8/layout/target2"/>
    <dgm:cxn modelId="{D1825E7D-7C78-4B84-B351-A0A994076B2B}" type="presParOf" srcId="{837BB7C1-EFA5-457E-B3E4-11FBF3DB2662}" destId="{931170D7-F36C-4236-9118-A12094784479}" srcOrd="0" destOrd="0" presId="urn:microsoft.com/office/officeart/2005/8/layout/target2"/>
    <dgm:cxn modelId="{2C21FB1D-3F2B-4A8F-8219-9FF924E51BDB}" type="presParOf" srcId="{837BB7C1-EFA5-457E-B3E4-11FBF3DB2662}" destId="{F3CBA329-6FF5-4B90-BE93-F5EF2E035CAB}" srcOrd="1" destOrd="0" presId="urn:microsoft.com/office/officeart/2005/8/layout/target2"/>
    <dgm:cxn modelId="{41EB2F42-3A0C-4CDE-9B81-556B17752EFC}" type="presParOf" srcId="{F3CBA329-6FF5-4B90-BE93-F5EF2E035CAB}" destId="{7EC961E8-08E2-4849-9027-0963406793B0}" srcOrd="0" destOrd="0" presId="urn:microsoft.com/office/officeart/2005/8/layout/target2"/>
    <dgm:cxn modelId="{B774D3E8-AE8C-4091-BEC2-3635D04F94B2}" type="presParOf" srcId="{F3CBA329-6FF5-4B90-BE93-F5EF2E035CAB}" destId="{114BD6F0-C758-4BB0-9721-63342E4ED877}" srcOrd="1" destOrd="0" presId="urn:microsoft.com/office/officeart/2005/8/layout/target2"/>
    <dgm:cxn modelId="{11DB3F7C-423C-463A-8DA9-D2B7CAEE7A91}" type="presParOf" srcId="{F3CBA329-6FF5-4B90-BE93-F5EF2E035CAB}" destId="{E8AB0F14-0AED-493F-B7C4-2483F05ACAE2}" srcOrd="2" destOrd="0" presId="urn:microsoft.com/office/officeart/2005/8/layout/target2"/>
    <dgm:cxn modelId="{6524266B-3AB6-42BE-AC6B-32CFF5254022}" type="presParOf" srcId="{1AC718A6-20E9-4B2C-A9BB-56466D23A27D}" destId="{D1FF1672-9FAC-4E0A-AD5F-B24BCF6BEBAA}" srcOrd="2" destOrd="0" presId="urn:microsoft.com/office/officeart/2005/8/layout/target2"/>
    <dgm:cxn modelId="{D2AD257A-ADA3-46F2-8457-ABBA3B5C414A}" type="presParOf" srcId="{D1FF1672-9FAC-4E0A-AD5F-B24BCF6BEBAA}" destId="{7B2D3303-CC6B-4A72-9873-2F0C05B1B121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57ECA-9AFF-469A-B5E5-B5917FCC9433}">
      <dsp:nvSpPr>
        <dsp:cNvPr id="0" name=""/>
        <dsp:cNvSpPr/>
      </dsp:nvSpPr>
      <dsp:spPr>
        <a:xfrm>
          <a:off x="0" y="0"/>
          <a:ext cx="9906000" cy="481330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3735656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Физические символьные системы </a:t>
          </a:r>
        </a:p>
      </dsp:txBody>
      <dsp:txXfrm>
        <a:off x="119830" y="119830"/>
        <a:ext cx="9666340" cy="4573640"/>
      </dsp:txXfrm>
    </dsp:sp>
    <dsp:sp modelId="{27AE0153-1619-4D5D-8FAC-332BDBCF5DD1}">
      <dsp:nvSpPr>
        <dsp:cNvPr id="0" name=""/>
        <dsp:cNvSpPr/>
      </dsp:nvSpPr>
      <dsp:spPr>
        <a:xfrm>
          <a:off x="234945" y="876164"/>
          <a:ext cx="1485900" cy="115036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Символьное описание окружающего мира</a:t>
          </a:r>
        </a:p>
      </dsp:txBody>
      <dsp:txXfrm>
        <a:off x="270323" y="911542"/>
        <a:ext cx="1415144" cy="1079606"/>
      </dsp:txXfrm>
    </dsp:sp>
    <dsp:sp modelId="{C8FA32E8-1CAC-48C5-B237-C70A4EA55AC2}">
      <dsp:nvSpPr>
        <dsp:cNvPr id="0" name=""/>
        <dsp:cNvSpPr/>
      </dsp:nvSpPr>
      <dsp:spPr>
        <a:xfrm>
          <a:off x="247650" y="2146991"/>
          <a:ext cx="1485900" cy="217900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«Слабые методы»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Механизмы рассуждений, эвристического поиска и реализации</a:t>
          </a:r>
        </a:p>
      </dsp:txBody>
      <dsp:txXfrm>
        <a:off x="293347" y="2192688"/>
        <a:ext cx="1394506" cy="2087615"/>
      </dsp:txXfrm>
    </dsp:sp>
    <dsp:sp modelId="{931170D7-F36C-4236-9118-A12094784479}">
      <dsp:nvSpPr>
        <dsp:cNvPr id="0" name=""/>
        <dsp:cNvSpPr/>
      </dsp:nvSpPr>
      <dsp:spPr>
        <a:xfrm>
          <a:off x="1937133" y="808071"/>
          <a:ext cx="7677150" cy="3557384"/>
        </a:xfrm>
        <a:prstGeom prst="roundRect">
          <a:avLst>
            <a:gd name="adj" fmla="val 105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139512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Экспертные системы</a:t>
          </a:r>
        </a:p>
      </dsp:txBody>
      <dsp:txXfrm>
        <a:off x="2046535" y="917473"/>
        <a:ext cx="7458346" cy="3338580"/>
      </dsp:txXfrm>
    </dsp:sp>
    <dsp:sp modelId="{7EC961E8-08E2-4849-9027-0963406793B0}">
      <dsp:nvSpPr>
        <dsp:cNvPr id="0" name=""/>
        <dsp:cNvSpPr/>
      </dsp:nvSpPr>
      <dsp:spPr>
        <a:xfrm>
          <a:off x="2141614" y="1791809"/>
          <a:ext cx="1535721" cy="90877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Формальная система прикладных знаний</a:t>
          </a:r>
        </a:p>
      </dsp:txBody>
      <dsp:txXfrm>
        <a:off x="2169562" y="1819757"/>
        <a:ext cx="1479825" cy="852883"/>
      </dsp:txXfrm>
    </dsp:sp>
    <dsp:sp modelId="{E8AB0F14-0AED-493F-B7C4-2483F05ACAE2}">
      <dsp:nvSpPr>
        <dsp:cNvPr id="0" name=""/>
        <dsp:cNvSpPr/>
      </dsp:nvSpPr>
      <dsp:spPr>
        <a:xfrm>
          <a:off x="2075513" y="2901835"/>
          <a:ext cx="1623855" cy="102378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«Сильные методы» Модели, правила, примеры </a:t>
          </a:r>
        </a:p>
      </dsp:txBody>
      <dsp:txXfrm>
        <a:off x="2106998" y="2933320"/>
        <a:ext cx="1560885" cy="960818"/>
      </dsp:txXfrm>
    </dsp:sp>
    <dsp:sp modelId="{7B2D3303-CC6B-4A72-9873-2F0C05B1B121}">
      <dsp:nvSpPr>
        <dsp:cNvPr id="0" name=""/>
        <dsp:cNvSpPr/>
      </dsp:nvSpPr>
      <dsp:spPr>
        <a:xfrm>
          <a:off x="3882412" y="1512704"/>
          <a:ext cx="5497830" cy="2571495"/>
        </a:xfrm>
        <a:prstGeom prst="roundRect">
          <a:avLst>
            <a:gd name="adj" fmla="val 105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Решатели прикладного уровня: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- диагностические системы (если, то…)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- Системы основанные на моделях, на базе опыта, гибридные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- Планировщики, робототехника (атомарное достижение цели)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1"/>
            </a:solidFill>
          </a:endParaRPr>
        </a:p>
      </dsp:txBody>
      <dsp:txXfrm>
        <a:off x="3961494" y="1591786"/>
        <a:ext cx="5339666" cy="2413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504EE-757A-4177-9080-64BA80141A2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2081D-3595-4C12-AF03-B01CBA500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8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6" y="4776788"/>
            <a:ext cx="5953124" cy="4577524"/>
          </a:xfrm>
        </p:spPr>
        <p:txBody>
          <a:bodyPr/>
          <a:lstStyle/>
          <a:p>
            <a:r>
              <a:rPr lang="ru-RU" sz="1400" baseline="0" dirty="0"/>
              <a:t>От рассмотрения темы Искусственного интеллекта и его влияния на рынок труда будет больше пользы, </a:t>
            </a:r>
            <a:r>
              <a:rPr lang="ru-RU" sz="1400" baseline="0" dirty="0" smtClean="0"/>
              <a:t>если </a:t>
            </a:r>
            <a:r>
              <a:rPr lang="ru-RU" sz="1400" baseline="0" dirty="0"/>
              <a:t>в ходе общения </a:t>
            </a:r>
            <a:r>
              <a:rPr lang="ru-RU" sz="1400" baseline="0" dirty="0" smtClean="0"/>
              <a:t>мы не </a:t>
            </a:r>
            <a:r>
              <a:rPr lang="ru-RU" sz="1400" baseline="0" dirty="0"/>
              <a:t>только получим какие-то знания, но и проведём исследовательскую работу результаты которой вы сможете применить на практике. </a:t>
            </a:r>
            <a:endParaRPr lang="ru-RU" sz="1400" baseline="0" dirty="0" smtClean="0"/>
          </a:p>
          <a:p>
            <a:endParaRPr lang="ru-RU" sz="1400" baseline="0" dirty="0"/>
          </a:p>
          <a:p>
            <a:r>
              <a:rPr lang="ru-RU" sz="1400" dirty="0"/>
              <a:t>Е</a:t>
            </a:r>
            <a:r>
              <a:rPr lang="ru-RU" sz="1400" baseline="0" dirty="0"/>
              <a:t>сли вы в реальной жизни ещё не сталкивались с проблемами внедрения новых технологий, то поверьте, столкнётесь с этим и не один раз. </a:t>
            </a:r>
          </a:p>
          <a:p>
            <a:endParaRPr lang="ru-RU" sz="1400" baseline="0" dirty="0"/>
          </a:p>
          <a:p>
            <a:r>
              <a:rPr lang="ru-RU" sz="1400" baseline="0" dirty="0"/>
              <a:t>Попробуем вместе решить задачу прогнозирования </a:t>
            </a:r>
            <a:r>
              <a:rPr lang="ru-RU" sz="1400" baseline="0" dirty="0" smtClean="0"/>
              <a:t>последствий для рынка труда внедрения </a:t>
            </a:r>
            <a:r>
              <a:rPr lang="ru-RU" sz="1400" baseline="0" dirty="0"/>
              <a:t>новых технологий </a:t>
            </a:r>
            <a:r>
              <a:rPr lang="ru-RU" sz="1400" baseline="0" dirty="0" smtClean="0"/>
              <a:t>и </a:t>
            </a:r>
            <a:r>
              <a:rPr lang="ru-RU" sz="1400" baseline="0" dirty="0"/>
              <a:t>поймём как можно оказывать влияние на этот процесс.</a:t>
            </a:r>
          </a:p>
          <a:p>
            <a:endParaRPr lang="ru-RU" sz="1400" dirty="0"/>
          </a:p>
          <a:p>
            <a:r>
              <a:rPr lang="ru-RU" sz="1400" dirty="0"/>
              <a:t>Я в ходе своего доклада буду</a:t>
            </a:r>
            <a:r>
              <a:rPr lang="ru-RU" sz="1400" baseline="0" dirty="0"/>
              <a:t> стремиться как можно более схематично и на понятном всем языке говорить о вещах малопонятных даже для специалистов. От вас потребуется внимание и концентрация. Отложите свои смартфоны и планшеты на этот час.</a:t>
            </a:r>
          </a:p>
          <a:p>
            <a:r>
              <a:rPr lang="ru-RU" sz="1400" baseline="0" dirty="0"/>
              <a:t>Доклад я опубликую на странице ресурса </a:t>
            </a:r>
            <a:r>
              <a:rPr lang="en-US" sz="1400" baseline="0" dirty="0"/>
              <a:t>industrialconflicts.ru </a:t>
            </a:r>
            <a:r>
              <a:rPr lang="ru-RU" sz="1400" baseline="0" dirty="0"/>
              <a:t>в ближайшее время.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B9088-38EB-4826-842D-1CCF61730DF8}" type="slidenum">
              <a:rPr lang="ru-RU" sz="1400" smtClean="0"/>
              <a:t>1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60247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Прежде</a:t>
            </a:r>
            <a:r>
              <a:rPr lang="ru-RU" sz="1400" baseline="0" dirty="0"/>
              <a:t> чем перейти к проблематике трудовых отношений, сделаем некоторые промежуточные выводы</a:t>
            </a:r>
            <a:r>
              <a:rPr lang="ru-RU" sz="1400" baseline="0" dirty="0" smtClean="0"/>
              <a:t>…(см. слайд)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10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59907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Для данного слайда нужна цитата из труда Клауса Шваба: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«Технологии и общество взаимно формируют друг друга. Мы являемся продуктом наших технологий в той же степени, в какой они являются создаваемым нами </a:t>
            </a:r>
            <a:r>
              <a:rPr lang="ru-RU" sz="1400" dirty="0" smtClean="0"/>
              <a:t>продуктом…»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Для анализа влияния новых</a:t>
            </a:r>
            <a:r>
              <a:rPr lang="ru-RU" sz="1400" baseline="0" dirty="0"/>
              <a:t> технологий и ИИ на рынок труда не</a:t>
            </a:r>
            <a:r>
              <a:rPr lang="ru-RU" sz="1400" dirty="0"/>
              <a:t>обходимо перейти от рассмотрения отдельных решений к системам,</a:t>
            </a:r>
            <a:r>
              <a:rPr lang="ru-RU" sz="1400" baseline="0" dirty="0"/>
              <a:t> в условиях функционирования которых это влияние </a:t>
            </a:r>
            <a:r>
              <a:rPr lang="ru-RU" sz="1400" baseline="0" dirty="0" smtClean="0"/>
              <a:t>происходит (см. перечисление систем на слайде).</a:t>
            </a:r>
            <a:endParaRPr lang="ru-RU" sz="1400" baseline="0" dirty="0"/>
          </a:p>
          <a:p>
            <a:endParaRPr lang="ru-RU" sz="1400" baseline="0" dirty="0"/>
          </a:p>
          <a:p>
            <a:r>
              <a:rPr lang="ru-RU" sz="1400" baseline="0" dirty="0"/>
              <a:t>Отношения внутри систем приводят к возникновению рисков и к конкретным результатам, поскольку отклик систем на новые обстоятельства порождает траекторию развития технологий, как правило, исходно нейтральных.</a:t>
            </a:r>
          </a:p>
          <a:p>
            <a:endParaRPr lang="ru-RU" sz="1400" baseline="0" dirty="0"/>
          </a:p>
          <a:p>
            <a:r>
              <a:rPr lang="ru-RU" sz="1400" baseline="0" dirty="0"/>
              <a:t>Нет никакой неотвратимости в наступлении технологического новшества, есть возможность </a:t>
            </a:r>
            <a:r>
              <a:rPr lang="ru-RU" sz="1400" baseline="0" dirty="0" smtClean="0"/>
              <a:t>систем </a:t>
            </a:r>
            <a:r>
              <a:rPr lang="ru-RU" sz="1400" baseline="0" dirty="0"/>
              <a:t>своевременно отреагировать на это явление, либо упустить время и дать вырасти проблемам, порождаемым неадекватной реакцией на их появление. </a:t>
            </a:r>
          </a:p>
          <a:p>
            <a:r>
              <a:rPr lang="ru-RU" sz="1400" baseline="0" dirty="0"/>
              <a:t>Например, общественная система может выступить генератором нормативного закрепления условий, регулирования или ограничений применения технологии. Правительства в силах поощрять или ограничивать применение новшеств. Производственные системы могут ускорять, либо модифицировать технологическое развитие.  </a:t>
            </a:r>
          </a:p>
          <a:p>
            <a:endParaRPr lang="ru-RU" sz="1400" baseline="0" dirty="0"/>
          </a:p>
          <a:p>
            <a:r>
              <a:rPr lang="ru-RU" sz="1400" baseline="0" dirty="0"/>
              <a:t>Относительно технологий ИИ базовые риски для рабочих мест и работников ясны…(см. слайд)</a:t>
            </a:r>
          </a:p>
          <a:p>
            <a:endParaRPr lang="ru-RU" sz="1400" baseline="0" dirty="0"/>
          </a:p>
          <a:p>
            <a:r>
              <a:rPr lang="ru-RU" sz="1400" baseline="0" dirty="0"/>
              <a:t>Ключевые методы оценки и влияния достаточно изучены и доступны…(см. слайд)</a:t>
            </a:r>
          </a:p>
          <a:p>
            <a:endParaRPr lang="ru-RU" sz="1400" baseline="0" dirty="0"/>
          </a:p>
          <a:p>
            <a:r>
              <a:rPr lang="ru-RU" sz="1400" baseline="0" dirty="0"/>
              <a:t>Как это ни покажется странным, в нашей стране намного больше возможностей для реагирования и влияния на внедрение новых технологий</a:t>
            </a:r>
            <a:r>
              <a:rPr lang="ru-RU" sz="1400" dirty="0"/>
              <a:t> чем в других странах, </a:t>
            </a:r>
            <a:r>
              <a:rPr lang="ru-RU" sz="1400" baseline="0" dirty="0"/>
              <a:t>ввиду развитой системы социального партнёрства, когда существуют каналы взаимодействия с работодателями с участием регулятора (государства). Наличие системы коллективных переговоров на разных уровнях от предприятия до национального уровня – открытая дверь для влияния на происходящие технологические перемены.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11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00260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Важно понять как на практике, на уровне конкретной</a:t>
            </a:r>
            <a:r>
              <a:rPr lang="ru-RU" sz="1400" baseline="0" dirty="0"/>
              <a:t> отрасли или предприятия оценить подверженность рабочих мест автоматизации.</a:t>
            </a:r>
          </a:p>
          <a:p>
            <a:endParaRPr lang="ru-RU" sz="1400" baseline="0" dirty="0"/>
          </a:p>
          <a:p>
            <a:r>
              <a:rPr lang="ru-RU" sz="1400" baseline="0" dirty="0"/>
              <a:t>Задача сложная, но с помощью экспертной работы, разрешимая.</a:t>
            </a:r>
          </a:p>
          <a:p>
            <a:r>
              <a:rPr lang="ru-RU" sz="1400" baseline="0" dirty="0"/>
              <a:t>В отношении каждого рабочего места и рода занятий необходимо описать характер трудовых функций в системе координат Физическая-умственная и Рутинная или нет. Матрица в левой части </a:t>
            </a:r>
            <a:r>
              <a:rPr lang="ru-RU" sz="1400" baseline="0" dirty="0" smtClean="0"/>
              <a:t>слайда позволяет </a:t>
            </a:r>
            <a:r>
              <a:rPr lang="ru-RU" sz="1400" baseline="0" dirty="0"/>
              <a:t>сделать первичную оценку. </a:t>
            </a:r>
          </a:p>
          <a:p>
            <a:endParaRPr lang="ru-RU" sz="1400" baseline="0" dirty="0"/>
          </a:p>
          <a:p>
            <a:r>
              <a:rPr lang="ru-RU" sz="1400" baseline="0" dirty="0"/>
              <a:t>Таких исследований немало, в правой части приведена диаграмма, позволяющая выделить группы риска с учётом уровня доходов работников…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12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62801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Российские исследователи предлагают собственные,</a:t>
            </a:r>
            <a:r>
              <a:rPr lang="ru-RU" sz="1400" baseline="0" dirty="0"/>
              <a:t> ориентированные на отечественные реалии оценки подверженности автоматизации на ближайшие годы, опираясь на которые можно углубляться в детали.</a:t>
            </a:r>
          </a:p>
          <a:p>
            <a:r>
              <a:rPr lang="ru-RU" sz="1400" baseline="0" dirty="0"/>
              <a:t>А именно, оценивать структуру занятых в отрасли, регионе или на предприятии, опираясь на данные Росстата, или на сведения своей кадровой службы</a:t>
            </a:r>
            <a:r>
              <a:rPr lang="ru-RU" sz="1400" baseline="0" dirty="0" smtClean="0"/>
              <a:t>.</a:t>
            </a:r>
          </a:p>
          <a:p>
            <a:r>
              <a:rPr lang="ru-RU" sz="1400" baseline="0" dirty="0" smtClean="0"/>
              <a:t> </a:t>
            </a:r>
            <a:endParaRPr lang="ru-RU" sz="1400" baseline="0" dirty="0"/>
          </a:p>
          <a:p>
            <a:r>
              <a:rPr lang="ru-RU" sz="1400" baseline="0" dirty="0"/>
              <a:t>Публикуются данные не только об отраслевой численности, но и о распределении работников по группам занятий, что позволяет ещё более предметно видеть последствия тех или иных новшеств.</a:t>
            </a:r>
          </a:p>
          <a:p>
            <a:r>
              <a:rPr lang="ru-RU" sz="1400" baseline="0" dirty="0"/>
              <a:t>На предприятии можно добраться до уровня цехов, отделов и служб, в идеале, вплоть до отдельных рабочих мест. И, зная содержание внедряемых технологий, прогнозировать подверженность рабочих мест автоматизации.</a:t>
            </a:r>
          </a:p>
          <a:p>
            <a:endParaRPr lang="ru-RU" sz="1400" baseline="0" dirty="0"/>
          </a:p>
          <a:p>
            <a:r>
              <a:rPr lang="ru-RU" sz="1400" baseline="0" dirty="0"/>
              <a:t>Подводя итог, можно представить схему прогнозирования влияния внедрения новых технологий (не только искусственного интеллекта) на рабочие места как последовательность шагов:</a:t>
            </a:r>
          </a:p>
          <a:p>
            <a:pPr marL="228600" indent="-228600">
              <a:buAutoNum type="arabicParenR"/>
            </a:pPr>
            <a:r>
              <a:rPr lang="ru-RU" sz="1400" baseline="0" dirty="0"/>
              <a:t>Оценка содержания внедряемых технологий с точки зрения изменения рабочих процессов</a:t>
            </a:r>
          </a:p>
          <a:p>
            <a:pPr marL="228600" indent="-228600">
              <a:buAutoNum type="arabicParenR"/>
            </a:pPr>
            <a:r>
              <a:rPr lang="ru-RU" sz="1400" baseline="0" dirty="0"/>
              <a:t>Количественная и качественная оценка влияния изменения рабочих процессов на рабочие места</a:t>
            </a:r>
          </a:p>
          <a:p>
            <a:pPr marL="228600" indent="-228600">
              <a:buAutoNum type="arabicParenR"/>
            </a:pPr>
            <a:r>
              <a:rPr lang="ru-RU" sz="1400" baseline="0" dirty="0"/>
              <a:t>Оценка соответствия уровня квалификации работников новым рабочим местам и процессам</a:t>
            </a:r>
          </a:p>
          <a:p>
            <a:endParaRPr lang="ru-RU" sz="1400" baseline="0" dirty="0"/>
          </a:p>
          <a:p>
            <a:r>
              <a:rPr lang="ru-RU" sz="1400" baseline="0" dirty="0"/>
              <a:t>Располагая такой оценочной информацией профсоюзный актив может взаимодействовать с работодателем в нужном для работников направлении,  касается ли это ожидаемых структурных перемен, либо программ повышения квалификации и обучения новым специальностям. </a:t>
            </a:r>
          </a:p>
          <a:p>
            <a:endParaRPr lang="ru-RU" sz="1400" baseline="0" dirty="0"/>
          </a:p>
          <a:p>
            <a:r>
              <a:rPr lang="ru-RU" sz="1400" baseline="0" dirty="0"/>
              <a:t>Трёхсторонние комиссии на уровне субъектов РФ могут и должны быть площадками для «приведения в чувство» тех работодателей, которые не желают просчитывать социальные последствия внедрения новых технологий. </a:t>
            </a:r>
          </a:p>
          <a:p>
            <a:r>
              <a:rPr lang="ru-RU" sz="1400" baseline="0" dirty="0"/>
              <a:t>Здесь у профсоюзов наработан некоторый опыт, вспомним как происходило и происходит «обеление» зарплатной политики путём недопуска к госконтрактам предприятий, выплачивавших зарплату в конвертах.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13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34848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За скобками нашего исследования остались некоторые вопросы, которые пока недостаточно изучены в отечественной науке и не снабжены какой-то убедительной статистикой.</a:t>
            </a:r>
          </a:p>
          <a:p>
            <a:endParaRPr lang="ru-RU" sz="1400" dirty="0"/>
          </a:p>
          <a:p>
            <a:r>
              <a:rPr lang="ru-RU" sz="1400" dirty="0"/>
              <a:t>Первый такой вопрос - определение скорости диффузии новшеств в отечественную экономику, в производственные и иные процессы.</a:t>
            </a:r>
          </a:p>
          <a:p>
            <a:r>
              <a:rPr lang="ru-RU" sz="1400" dirty="0"/>
              <a:t>Ответ на вопрос в отношении конкретной отрасли или предприятия позволил бы определить момент их входа в стадию внедрения новых технологий и продолжительность технологической трансформации.</a:t>
            </a:r>
          </a:p>
          <a:p>
            <a:endParaRPr lang="ru-RU" sz="1400" dirty="0"/>
          </a:p>
          <a:p>
            <a:r>
              <a:rPr lang="ru-RU" sz="1400" dirty="0"/>
              <a:t>Второй вопрос – оценка технологического потенциала отрасли или предприятия, которая определяет стоимость «входного билета» для внедрения новой технологии и позволяет сделать экономическое обоснование всего процесса внедрения.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Примем</a:t>
            </a:r>
            <a:r>
              <a:rPr lang="ru-RU" sz="1400" baseline="0" dirty="0" smtClean="0"/>
              <a:t> во внимание эти вопросы для дальнейшей проработки. </a:t>
            </a:r>
            <a:r>
              <a:rPr lang="ru-RU" sz="1400" dirty="0" smtClean="0"/>
              <a:t>И </a:t>
            </a:r>
            <a:r>
              <a:rPr lang="ru-RU" sz="1400" dirty="0"/>
              <a:t>тем не менее, мы можем сделать следующие выводы</a:t>
            </a:r>
            <a:r>
              <a:rPr lang="ru-RU" sz="1400" dirty="0" smtClean="0"/>
              <a:t>…(см.</a:t>
            </a:r>
            <a:r>
              <a:rPr lang="ru-RU" sz="1400" baseline="0" dirty="0" smtClean="0"/>
              <a:t> слайд)</a:t>
            </a:r>
          </a:p>
          <a:p>
            <a:endParaRPr lang="ru-RU" sz="1400" baseline="0" smtClean="0"/>
          </a:p>
          <a:p>
            <a:r>
              <a:rPr lang="ru-RU" sz="1400" baseline="0" smtClean="0"/>
              <a:t>Спасибо за внимание.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14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23069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6" y="4776788"/>
            <a:ext cx="5953124" cy="3908425"/>
          </a:xfrm>
        </p:spPr>
        <p:txBody>
          <a:bodyPr/>
          <a:lstStyle/>
          <a:p>
            <a:r>
              <a:rPr lang="ru-RU" sz="1400" dirty="0"/>
              <a:t>Мы рассмотрим следующие вопросы</a:t>
            </a:r>
            <a:r>
              <a:rPr lang="ru-RU" sz="1400" dirty="0" smtClean="0"/>
              <a:t>…(см. слайд)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В этой исследовательской работе мне будут помогать:</a:t>
            </a:r>
            <a:r>
              <a:rPr lang="ru-RU" sz="1400" baseline="0" dirty="0"/>
              <a:t> </a:t>
            </a:r>
            <a:endParaRPr lang="ru-RU" sz="1400" baseline="0" dirty="0" smtClean="0"/>
          </a:p>
          <a:p>
            <a:endParaRPr lang="ru-RU" sz="1400" baseline="0" dirty="0"/>
          </a:p>
          <a:p>
            <a:r>
              <a:rPr lang="ru-RU" sz="1400" baseline="0" dirty="0"/>
              <a:t>г-н Клаус Шваб, доктор экономики и доктор технических наук, основатель и исполнительный председатель всемирного экономического форума в Женеве</a:t>
            </a:r>
          </a:p>
          <a:p>
            <a:endParaRPr lang="ru-RU" sz="1400" baseline="0" dirty="0"/>
          </a:p>
          <a:p>
            <a:r>
              <a:rPr lang="ru-RU" sz="1400" baseline="0" dirty="0"/>
              <a:t>г-н Рэй </a:t>
            </a:r>
            <a:r>
              <a:rPr lang="ru-RU" sz="1400" baseline="0" dirty="0" err="1"/>
              <a:t>Курцвэйл</a:t>
            </a:r>
            <a:r>
              <a:rPr lang="ru-RU" sz="1400" baseline="0" dirty="0"/>
              <a:t>, изобретатель и футуролог, технический директор компании </a:t>
            </a:r>
            <a:r>
              <a:rPr lang="en-US" sz="1400" baseline="0" dirty="0"/>
              <a:t>Google</a:t>
            </a:r>
            <a:endParaRPr lang="ru-RU" sz="1400" baseline="0" dirty="0"/>
          </a:p>
          <a:p>
            <a:endParaRPr lang="ru-RU" sz="1400" baseline="0" dirty="0"/>
          </a:p>
          <a:p>
            <a:r>
              <a:rPr lang="ru-RU" sz="1400" baseline="0" dirty="0"/>
              <a:t>Г-н Джордж Люгер, доктор философии, профессор компьютерных наук в университете Нью-Мексико.</a:t>
            </a:r>
          </a:p>
          <a:p>
            <a:endParaRPr lang="ru-RU" sz="1400" baseline="0" dirty="0"/>
          </a:p>
          <a:p>
            <a:r>
              <a:rPr lang="ru-RU" sz="1400" baseline="0" dirty="0"/>
              <a:t>Они внесут свой вклад через книги, которые я использовал для подготовки этого доклада и рекомендую для изучения тем, кого заинтересует данная тема.</a:t>
            </a:r>
          </a:p>
          <a:p>
            <a:r>
              <a:rPr lang="ru-RU" sz="1400" baseline="0" dirty="0"/>
              <a:t>И конечно нам поможет Росстат, в разделе «Трудовые ресурсы» официального сайта которого вы сможете найти много полезного по структуре занятых в российской экономике, в том числе по родам занятий.</a:t>
            </a:r>
          </a:p>
          <a:p>
            <a:endParaRPr lang="ru-RU" sz="14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B9088-38EB-4826-842D-1CCF61730DF8}" type="slidenum">
              <a:rPr lang="ru-RU" sz="1400" smtClean="0"/>
              <a:t>2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70444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Кратко о каждой технологии и о степени влияния на рынок труда в ближайшее время в параметрах прямое-косвенное, </a:t>
            </a:r>
            <a:r>
              <a:rPr lang="ru-RU" sz="1400" dirty="0" smtClean="0"/>
              <a:t>сильное-среднее-слабое. Жирным шрифтом и</a:t>
            </a:r>
            <a:r>
              <a:rPr lang="ru-RU" sz="1400" baseline="0" dirty="0" smtClean="0"/>
              <a:t> подчёркиванием выделены технологии, имеющие заметное или сильное влияние на рынок труда. Опосредованно все технологии оказывают влияние на рабочие места, но сосредоточимся на тех, что относится к массовым отраслям. </a:t>
            </a:r>
            <a:endParaRPr lang="ru-RU" sz="1400" dirty="0"/>
          </a:p>
          <a:p>
            <a:endParaRPr lang="ru-RU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Новые вычислительные технологии.</a:t>
            </a:r>
            <a:r>
              <a:rPr lang="ru-RU" sz="1400" b="1" u="sng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u="none" baseline="0" dirty="0"/>
              <a:t>Растёт </a:t>
            </a:r>
            <a:r>
              <a:rPr lang="ru-RU" sz="1400" b="0" u="none" dirty="0"/>
              <a:t>скорость вычислений, происходит дальнейшая миниатюризация процессоров и устройств, развиваются центры обработки данных. Вычислительные мощности и программные решения стали доступны, в </a:t>
            </a:r>
            <a:r>
              <a:rPr lang="ru-RU" sz="1400" b="0" u="none" dirty="0" err="1"/>
              <a:t>т.ч</a:t>
            </a:r>
            <a:r>
              <a:rPr lang="ru-RU" sz="1400" b="0" u="none" dirty="0"/>
              <a:t>. для средних и малых предприятий. Вероятно появление массового сегмента квантовых вычислителей. Вычислительные технологии относятся к базовому элементу 4 промреволюции. Влияние на рынок труда косвенное, слабое.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u="non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Блокчейн и технологии распределённого реестра. </a:t>
            </a:r>
            <a:r>
              <a:rPr lang="ru-RU" sz="1400" dirty="0"/>
              <a:t>Технологии</a:t>
            </a:r>
            <a:r>
              <a:rPr lang="ru-RU" sz="1400" baseline="0" dirty="0"/>
              <a:t> построены на </a:t>
            </a:r>
            <a:r>
              <a:rPr lang="ru-RU" sz="1400" dirty="0"/>
              <a:t>децентрализации хранения и обработки цифровых данных, резко повышающих надёжность</a:t>
            </a:r>
            <a:r>
              <a:rPr lang="ru-RU" sz="1400" baseline="0" dirty="0"/>
              <a:t> транзакций. Выводит доверие из категории моральной в категорию техническую. Влияние на рынок труда косвенное, слабое.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Интернет вещей. </a:t>
            </a:r>
            <a:r>
              <a:rPr lang="ru-RU" sz="1400" b="0" u="none" dirty="0"/>
              <a:t>Миниатюризация, развитие</a:t>
            </a:r>
            <a:r>
              <a:rPr lang="ru-RU" sz="1400" b="0" u="none" baseline="0" dirty="0"/>
              <a:t> технологий передачи информации могут превратить каждый физический и биологический объект в источник данных.</a:t>
            </a:r>
            <a:r>
              <a:rPr lang="ru-RU" sz="1400" b="0" u="none" dirty="0"/>
              <a:t> Диапазон применения интернета вещей огромен.</a:t>
            </a:r>
            <a:r>
              <a:rPr lang="ru-RU" sz="1400" b="0" u="none" baseline="0" dirty="0"/>
              <a:t> Эта технологий является базовой инфраструктурой 4 промышленной революции. На потребительском уровне уже сейчас можно наблюдать как интернет вещей меняет сферу торговли. Кассовые узлы без кассиров, целые торговые предприятия без большей части традиционных рабочих мест. В производстве – управление, диагностика оборудования. В городах – контроль движения, управление ресурсами, общественная безопасность, здравоохранение и т.д. Сбор и обработка больших данных интернета вещей сулит гигантские финансовые выгоды. Влияние на рынок труда прямое, среднее.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u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Искусственный интеллект и роботы</a:t>
            </a:r>
            <a:r>
              <a:rPr lang="ru-RU" sz="1400" b="0" u="none" dirty="0"/>
              <a:t>.  Это совокупность алгоритмов моделирования человеческих свойств, автоматизация деятельности. Замена человека на рабочих местах программными</a:t>
            </a:r>
            <a:r>
              <a:rPr lang="ru-RU" sz="1400" b="0" u="none" baseline="0" dirty="0"/>
              <a:t> и техническими решениями. </a:t>
            </a:r>
            <a:r>
              <a:rPr lang="ru-RU" sz="1400" b="0" u="none" dirty="0"/>
              <a:t>Влияние на рынок труда прямое, сильное.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Передовые материалы, нанотехнологии</a:t>
            </a:r>
            <a:r>
              <a:rPr lang="ru-RU" sz="1400" b="0" u="none" dirty="0"/>
              <a:t>.</a:t>
            </a:r>
            <a:r>
              <a:rPr lang="ru-RU" sz="1400" dirty="0"/>
              <a:t> Также является базовым элементом 4 промышленной революции. Необходимо</a:t>
            </a:r>
            <a:r>
              <a:rPr lang="ru-RU" sz="1400" baseline="0" dirty="0"/>
              <a:t> создание материалов, позволяющих решать проблемы хранения и передачи энергии и информации, проблемы очистки воды и воздуха и т.д. Влияние на рынок труда косвенное, слабое.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baseline="0" dirty="0"/>
              <a:t>Аддитивное производство, многомерная печать.  </a:t>
            </a:r>
            <a:r>
              <a:rPr lang="ru-RU" sz="1400" b="0" u="none" baseline="0" dirty="0"/>
              <a:t>Технологии, исключающие необходимости перемещений физических товаров и продуктов. Созданный в цифровой форме объект может быть изготовлен на другом конце света, прямо в здании, где находится потребитель с помощью </a:t>
            </a:r>
            <a:r>
              <a:rPr lang="en-US" sz="1400" b="0" u="none" baseline="0" dirty="0"/>
              <a:t>3D </a:t>
            </a:r>
            <a:r>
              <a:rPr lang="ru-RU" sz="1400" b="0" u="none" baseline="0" dirty="0"/>
              <a:t>печати. Послойное нанесение материалов позволяет создавать объекты с выдающимися свойствами. В перспективе это направление может привести к заметной децентрализации производства, изменению цепочек поставок, новой логистике. Влияние на рынок труда косвенное, среднее.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u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Биотехнологии.</a:t>
            </a:r>
            <a:r>
              <a:rPr lang="ru-RU" sz="1400" b="0" u="none" dirty="0"/>
              <a:t> Сферы применения – здравоохранение и сельское хозяйство. Создание новых лекарственных препаратов, в том числе для отдельно взятой</a:t>
            </a:r>
            <a:r>
              <a:rPr lang="ru-RU" sz="1400" b="0" u="none" baseline="0" dirty="0"/>
              <a:t> проблемы конкретного </a:t>
            </a:r>
            <a:r>
              <a:rPr lang="ru-RU" sz="1400" b="0" u="none" dirty="0"/>
              <a:t>пациента. Создание новых биоматериалов, создание искусственных органов. Развитие</a:t>
            </a:r>
            <a:r>
              <a:rPr lang="ru-RU" sz="1400" b="0" u="none" baseline="0" dirty="0"/>
              <a:t> генной инженерии для производства новых сельскохозяйственных культур. Влияние на рынок труда косвенное, слабое.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Нейротехнологии.</a:t>
            </a:r>
            <a:r>
              <a:rPr lang="ru-RU" sz="1400" dirty="0"/>
              <a:t>  Совершенствование механизмов влияния на человеческое сознание и мыслительный процесс.</a:t>
            </a:r>
            <a:r>
              <a:rPr lang="ru-RU" sz="1400" baseline="0" dirty="0"/>
              <a:t> Применение в здравоохранении. Создание новых сенсоров. Влияние на рынок труда косвенное слабое.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Виртуальная, дополненная и смешанная реальность.</a:t>
            </a:r>
            <a:r>
              <a:rPr lang="ru-RU" sz="1400" b="1" u="sng" baseline="0" dirty="0"/>
              <a:t> </a:t>
            </a:r>
            <a:r>
              <a:rPr lang="ru-RU" sz="1400" b="0" u="none" baseline="0" dirty="0"/>
              <a:t> </a:t>
            </a:r>
            <a:r>
              <a:rPr lang="ru-RU" sz="1400" dirty="0"/>
              <a:t>Дальнейшее развитие интерфейсов найдёт</a:t>
            </a:r>
            <a:r>
              <a:rPr lang="ru-RU" sz="1400" baseline="0" dirty="0"/>
              <a:t> применение в сферах обучения, производственной деятельности (моделирование, управление на расстоянии), сферах искусства и культуры. Влияние на рынок труда косвенное, слабое.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Получение, накопление и передача энергии. </a:t>
            </a:r>
            <a:r>
              <a:rPr lang="ru-RU" sz="1400" b="0" u="none" dirty="0"/>
              <a:t> Это повышение объёмов выработки во</a:t>
            </a:r>
            <a:r>
              <a:rPr lang="ru-RU" sz="1400" dirty="0"/>
              <a:t>зобновляемой (в первую очередь ядерной) энергии, новые технологии её передачи с минимальными потерями и динамическим перераспределением при общем росте потребления вдвое за 20 лет. Новые решения в сфере хранения энергии. Влияние на рынок труда косвенное, среднее.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Геоинженерия.</a:t>
            </a:r>
            <a:r>
              <a:rPr lang="ru-RU" sz="1400" dirty="0"/>
              <a:t>  Технологии, позволяющие целенаправленно и эффективно управлять биосферой земли. Глобальное регулирование эмиссии загрязняющих</a:t>
            </a:r>
            <a:r>
              <a:rPr lang="ru-RU" sz="1400" baseline="0" dirty="0"/>
              <a:t> веществ, у</a:t>
            </a:r>
            <a:r>
              <a:rPr lang="ru-RU" sz="1400" dirty="0"/>
              <a:t>правление климатом. Влияние на рынок</a:t>
            </a:r>
            <a:r>
              <a:rPr lang="ru-RU" sz="1400" baseline="0" dirty="0"/>
              <a:t> труда косвенное, слабое.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/>
              <a:t>Космические технологии. </a:t>
            </a:r>
            <a:r>
              <a:rPr lang="ru-RU" sz="1400" b="0" u="none" dirty="0"/>
              <a:t>Направленные на дальнейшее изучение земли и околоземного пространства, влияние</a:t>
            </a:r>
            <a:r>
              <a:rPr lang="ru-RU" sz="1400" b="0" u="none" baseline="0" dirty="0"/>
              <a:t> космоса на здоровье человека. Изучение </a:t>
            </a:r>
            <a:r>
              <a:rPr lang="ru-RU" sz="1400" b="0" u="none" dirty="0"/>
              <a:t>ближайшего космоса с целью поиска ресурсов для дальнейшего развития. Очистка орбиты земли от мусора. Влияние на рынок труда косвенное слабое.</a:t>
            </a:r>
            <a:endParaRPr lang="ru-RU" sz="1400" b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u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u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u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u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3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90735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Для разбора темы искусственного интеллекта нужно понять содержательный смысл этого словосочетания и увидеть границу между интеллектом</a:t>
            </a:r>
            <a:r>
              <a:rPr lang="ru-RU" sz="1400" baseline="0" dirty="0"/>
              <a:t> человеческим и искусственным.</a:t>
            </a:r>
          </a:p>
          <a:p>
            <a:r>
              <a:rPr lang="ru-RU" sz="1400" baseline="0" dirty="0"/>
              <a:t>Здесь нас ждут первые трудности. </a:t>
            </a:r>
          </a:p>
          <a:p>
            <a:r>
              <a:rPr lang="ru-RU" sz="1400" baseline="0" dirty="0"/>
              <a:t>Наиболее общее понятие человеческого интеллекта…(на слайде)</a:t>
            </a:r>
          </a:p>
          <a:p>
            <a:r>
              <a:rPr lang="ru-RU" sz="1400" baseline="0" dirty="0"/>
              <a:t>Вместе с тем, в каждой отрасли знаний существуют свои модели и определения интеллекта - философская, биологическая, социальная, глобального поведения и т.д</a:t>
            </a:r>
            <a:r>
              <a:rPr lang="ru-RU" sz="1400" baseline="0" dirty="0" smtClean="0"/>
              <a:t>. Границы термина чётко не определены и не сводятся к чему-то узко отраслевому. </a:t>
            </a:r>
            <a:endParaRPr lang="ru-RU" sz="1400" baseline="0" dirty="0"/>
          </a:p>
          <a:p>
            <a:endParaRPr lang="ru-RU" sz="1400" baseline="0" dirty="0"/>
          </a:p>
          <a:p>
            <a:r>
              <a:rPr lang="ru-RU" sz="1400" baseline="0" dirty="0"/>
              <a:t>Общий ход развития науки породил метод редукционизма. То есть </a:t>
            </a:r>
            <a:r>
              <a:rPr lang="ru-RU" sz="1400" baseline="0" dirty="0" smtClean="0"/>
              <a:t>взгляд </a:t>
            </a:r>
            <a:r>
              <a:rPr lang="ru-RU" sz="1400" baseline="0" dirty="0"/>
              <a:t>на окружающий мир </a:t>
            </a:r>
            <a:r>
              <a:rPr lang="ru-RU" sz="1400" baseline="0" dirty="0" smtClean="0"/>
              <a:t>как на состоящий из элементарных частей и отношений, что позволяет применить условное «увеличительное устройство» и </a:t>
            </a:r>
            <a:r>
              <a:rPr lang="ru-RU" sz="1400" baseline="0" dirty="0"/>
              <a:t>разобрать любой объект или явление на составные части, дойти до самой простейшей мелкой детали и выявить и описать все взаимосвязи. </a:t>
            </a:r>
          </a:p>
          <a:p>
            <a:endParaRPr lang="ru-RU" sz="1400" baseline="0" dirty="0"/>
          </a:p>
          <a:p>
            <a:r>
              <a:rPr lang="ru-RU" sz="1400" baseline="0" dirty="0"/>
              <a:t>Желание сымитировать мозговую деятельности человека, разделение мозга на функциональные области, выявление их взаимодействия, определение природы сигналов, привели к попыткам представить мозг как компьютер. Усилиям построения искусственного мозга и человека уже более сотни лет. На этом пути волны энтузиазма сменялись пессимизмом и критикой и наоборот.</a:t>
            </a:r>
          </a:p>
          <a:p>
            <a:endParaRPr lang="ru-RU" sz="1400" baseline="0" dirty="0"/>
          </a:p>
          <a:p>
            <a:r>
              <a:rPr lang="ru-RU" sz="1400" baseline="0" dirty="0"/>
              <a:t>К настоящему времени, несмотря на частое применение словосочетания ИИ учёным и исследователям не удалось найти ответы на крайне важные вопросы человеческого бытия и мозговой деятельности</a:t>
            </a:r>
            <a:r>
              <a:rPr lang="ru-RU" sz="1400" baseline="0" dirty="0" smtClean="0"/>
              <a:t>…( см. на слайде: научный </a:t>
            </a:r>
            <a:r>
              <a:rPr lang="ru-RU" sz="1400" baseline="0" dirty="0"/>
              <a:t>пессимизм)</a:t>
            </a:r>
          </a:p>
          <a:p>
            <a:endParaRPr lang="ru-RU" sz="1400" baseline="0" dirty="0"/>
          </a:p>
          <a:p>
            <a:r>
              <a:rPr lang="ru-RU" sz="1400" baseline="0" dirty="0"/>
              <a:t>Перечисленные проблемы вряд ли преодолимы в ближайшей перспективе, т.к. уровень человеческих знаний об этих вещах не позволяют дать им исчерпывающее и всестороннее объяснение. </a:t>
            </a:r>
          </a:p>
          <a:p>
            <a:endParaRPr lang="ru-RU" sz="1400" dirty="0"/>
          </a:p>
          <a:p>
            <a:r>
              <a:rPr lang="ru-RU" sz="1400" baseline="0" dirty="0"/>
              <a:t>Остаётся непреодолимая преграда на пути замены мозга машинными алгоритмами – преграда понимания смысла. Важно помнить об этой границе, переступить которую невозможно. Каким бы продвинутым не был Искусственный Интеллект или искусственный человек, он не будет эквивалентен человеку естественному в силу непонимания людьми множества аспектов своего разумного существования.</a:t>
            </a:r>
          </a:p>
          <a:p>
            <a:endParaRPr lang="ru-RU" sz="1400" baseline="0" dirty="0"/>
          </a:p>
          <a:p>
            <a:r>
              <a:rPr lang="ru-RU" sz="1400" baseline="0" dirty="0"/>
              <a:t>Определения искусственного интеллекта, появившиеся за последние 70 лет, </a:t>
            </a:r>
            <a:r>
              <a:rPr lang="ru-RU" sz="1400" baseline="0" dirty="0" smtClean="0"/>
              <a:t>множественны, но мы используем наиболее точные…(см. слайд)</a:t>
            </a:r>
            <a:endParaRPr lang="ru-RU" sz="1400" baseline="0" dirty="0"/>
          </a:p>
          <a:p>
            <a:endParaRPr lang="ru-RU" sz="1400" baseline="0" dirty="0"/>
          </a:p>
          <a:p>
            <a:r>
              <a:rPr lang="ru-RU" sz="1400" baseline="0" dirty="0" smtClean="0"/>
              <a:t>Как </a:t>
            </a:r>
            <a:r>
              <a:rPr lang="ru-RU" sz="1400" baseline="0" dirty="0"/>
              <a:t>бы мы не формулировали понятие, его содержание всегда сводится к программным алгоритмам, логическим и математическим манипуляциям, построенным как весьма упрощённое подобие человеческой мыслительной деятельности и ничего более. </a:t>
            </a:r>
          </a:p>
          <a:p>
            <a:r>
              <a:rPr lang="ru-RU" sz="1400" baseline="0" dirty="0"/>
              <a:t>Само словосочетание Искусственный Интеллект – художественная гипербола за которой стоит более или менее сложный набор алгоритмов обработки данных. Применяя любимый теоретиками ИИ метод редукции, можно сказать, что ИИ – тривиальный машинный код, в основе которого лежат три традиционных элемента алгебраической логики. Остальное – творческое фантазирование.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4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019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От общих рассуждений перейдём к рассмотрению сфер практического применения алгоритмов </a:t>
            </a:r>
            <a:r>
              <a:rPr lang="ru-RU" sz="1400" dirty="0" smtClean="0"/>
              <a:t>ИИ…(см. слайд)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Фундаментальные проблемы, решаемые разработчиками ИИ этих алгоритмов являются:</a:t>
            </a:r>
            <a:r>
              <a:rPr lang="ru-RU" sz="1400" baseline="0" dirty="0"/>
              <a:t> представление знаний с помощью формальных языков, подходящих для компьютерных </a:t>
            </a:r>
            <a:r>
              <a:rPr lang="ru-RU" sz="1400" baseline="0" dirty="0" smtClean="0"/>
              <a:t>манипуляций, </a:t>
            </a:r>
            <a:r>
              <a:rPr lang="ru-RU" sz="1400" baseline="0" dirty="0"/>
              <a:t>и поиск в пространстве  состояний задачи.</a:t>
            </a:r>
            <a:r>
              <a:rPr lang="ru-RU" sz="1400" dirty="0"/>
              <a:t> </a:t>
            </a:r>
          </a:p>
          <a:p>
            <a:endParaRPr lang="ru-RU" sz="1400" dirty="0"/>
          </a:p>
          <a:p>
            <a:r>
              <a:rPr lang="ru-RU" sz="1400" dirty="0"/>
              <a:t>Этот</a:t>
            </a:r>
            <a:r>
              <a:rPr lang="ru-RU" sz="1400" baseline="0" dirty="0"/>
              <a:t> основной подход лежит в основе всего множества </a:t>
            </a:r>
            <a:r>
              <a:rPr lang="ru-RU" sz="1400" baseline="0" dirty="0" err="1"/>
              <a:t>поддисциплин</a:t>
            </a:r>
            <a:r>
              <a:rPr lang="ru-RU" sz="1400" baseline="0" dirty="0"/>
              <a:t> ИИ.</a:t>
            </a:r>
          </a:p>
          <a:p>
            <a:endParaRPr lang="ru-RU" sz="1400" baseline="0" dirty="0"/>
          </a:p>
          <a:p>
            <a:r>
              <a:rPr lang="ru-RU" sz="1400" baseline="0" dirty="0"/>
              <a:t>Перечисление основных прикладных областей ИИ нужно для того, чтобы выделить те из них, которые прямо касаются занятости, рабочих мест. Выделены подчёркиванием.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5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13160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Остановимся на самой многочисленной группе технологий ИИ, в основе которых лежат</a:t>
            </a:r>
            <a:r>
              <a:rPr lang="ru-RU" sz="1400" baseline="0" dirty="0"/>
              <a:t> физические символьные системы. </a:t>
            </a:r>
          </a:p>
          <a:p>
            <a:r>
              <a:rPr lang="ru-RU" sz="1400" baseline="0" dirty="0"/>
              <a:t>Суть этого метода в описании важнейших аспектов области решаемой задачи с помощью шаблонов, далее необходимо произвести операции с этими шаблонами, в ходе которых генерируются потенциальные решения </a:t>
            </a:r>
            <a:r>
              <a:rPr lang="ru-RU" sz="1400" baseline="0" dirty="0" smtClean="0"/>
              <a:t>и, наконец, осуществляется поиск </a:t>
            </a:r>
            <a:r>
              <a:rPr lang="ru-RU" sz="1400" baseline="0" dirty="0"/>
              <a:t>выбора верного решения из всего числа возможных.</a:t>
            </a:r>
          </a:p>
          <a:p>
            <a:endParaRPr lang="ru-RU" sz="1400" baseline="0" dirty="0"/>
          </a:p>
          <a:p>
            <a:r>
              <a:rPr lang="ru-RU" sz="1400" baseline="0" dirty="0"/>
              <a:t>Эти системы могут применять так называемые «слабые методы» поиска и выбора решений, это когда необходимы рассуждения в условиях неопределённости. </a:t>
            </a:r>
          </a:p>
          <a:p>
            <a:r>
              <a:rPr lang="ru-RU" sz="1400" baseline="0" dirty="0"/>
              <a:t>Например, возьмём экспертную систему диагностики автомобиля.</a:t>
            </a:r>
          </a:p>
          <a:p>
            <a:r>
              <a:rPr lang="ru-RU" sz="1400" baseline="0" dirty="0"/>
              <a:t>На входе в систему диагностики:</a:t>
            </a:r>
          </a:p>
          <a:p>
            <a:r>
              <a:rPr lang="ru-RU" sz="1400" baseline="0" dirty="0"/>
              <a:t>Если: </a:t>
            </a:r>
          </a:p>
          <a:p>
            <a:r>
              <a:rPr lang="ru-RU" sz="1400" baseline="0" dirty="0"/>
              <a:t>-двигатель не вращается</a:t>
            </a:r>
          </a:p>
          <a:p>
            <a:r>
              <a:rPr lang="ru-RU" sz="1400" baseline="0" dirty="0"/>
              <a:t>-фары не горят</a:t>
            </a:r>
          </a:p>
          <a:p>
            <a:r>
              <a:rPr lang="ru-RU" sz="1400" baseline="0" dirty="0"/>
              <a:t>То:</a:t>
            </a:r>
          </a:p>
          <a:p>
            <a:r>
              <a:rPr lang="ru-RU" sz="1400" baseline="0" dirty="0"/>
              <a:t>Проблема в аккумуляторе или в проводке.</a:t>
            </a:r>
          </a:p>
          <a:p>
            <a:r>
              <a:rPr lang="ru-RU" sz="1400" baseline="0" dirty="0"/>
              <a:t>Обратное рассуждение  также верно.</a:t>
            </a:r>
          </a:p>
          <a:p>
            <a:r>
              <a:rPr lang="ru-RU" sz="1400" baseline="0" dirty="0"/>
              <a:t>Кажется всё однозначно. Но возможно, хотя и маловероятно, что аккумулятор и проводка исправны, но повреждён стартер или перегорели фары. Экспертная система должна обеспечить перебор как наиболее вероятных, так и менее вероятных причин отказа и выдать верный результат.</a:t>
            </a:r>
          </a:p>
          <a:p>
            <a:endParaRPr lang="ru-RU" sz="1400" baseline="0" dirty="0"/>
          </a:p>
          <a:p>
            <a:r>
              <a:rPr lang="ru-RU" sz="1400" baseline="0" dirty="0"/>
              <a:t>«Сильные методы» решения задач основаны на более чётких моделях и правилах, где знания, представленные в системе дают прямой ответ: если … то… Рассуждения на основе здравого смысла здесь не требуются, проблемная область хорошо структурирована и </a:t>
            </a:r>
            <a:r>
              <a:rPr lang="ru-RU" sz="1400" baseline="0" dirty="0" smtClean="0"/>
              <a:t>задача </a:t>
            </a:r>
            <a:r>
              <a:rPr lang="ru-RU" sz="1400" baseline="0" dirty="0"/>
              <a:t>имеет приемлемые размеры и границы. </a:t>
            </a:r>
          </a:p>
          <a:p>
            <a:r>
              <a:rPr lang="ru-RU" sz="1400" baseline="0" dirty="0"/>
              <a:t>Так строятся диагностические экспертные системы в основе которых лежат модели, правила, может закладываться массив примеров, реализовываться обратная связь.</a:t>
            </a:r>
          </a:p>
          <a:p>
            <a:endParaRPr lang="ru-RU" sz="1400" baseline="0" dirty="0"/>
          </a:p>
          <a:p>
            <a:r>
              <a:rPr lang="ru-RU" sz="1400" baseline="0" dirty="0"/>
              <a:t>Ярким примером сильных экспертных систем является работа планировщика, определяющего последовательность </a:t>
            </a:r>
            <a:r>
              <a:rPr lang="ru-RU" sz="1400" baseline="0" dirty="0" smtClean="0"/>
              <a:t>движений </a:t>
            </a:r>
            <a:r>
              <a:rPr lang="ru-RU" sz="1400" baseline="0" dirty="0"/>
              <a:t>роботизированной тележки на складе, где предметы могут храниться в стопках. Такой алгоритм предусматривает наличие знаний об исходном состоянии предметов, </a:t>
            </a:r>
            <a:r>
              <a:rPr lang="ru-RU" sz="1400" baseline="0" dirty="0" smtClean="0"/>
              <a:t>алгоритм </a:t>
            </a:r>
            <a:r>
              <a:rPr lang="ru-RU" sz="1400" baseline="0" dirty="0"/>
              <a:t>должен предусматривать определённое количество атомарных шагов для достижения цели – помещения на тележку заданного предмета.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6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81001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Экспертные системы могут быть элементарными, такими,</a:t>
            </a:r>
            <a:r>
              <a:rPr lang="ru-RU" sz="1400" baseline="0" dirty="0"/>
              <a:t> например, как банкомат с которым может общаться обычный владелец счёта, или сложными, такими как медицинский диагностический комплекс, для использования которого необходимы специальные знания.</a:t>
            </a:r>
          </a:p>
          <a:p>
            <a:endParaRPr lang="ru-RU" sz="1400" baseline="0" dirty="0"/>
          </a:p>
          <a:p>
            <a:r>
              <a:rPr lang="ru-RU" sz="1400" baseline="0" dirty="0"/>
              <a:t>Все они устроены примерно так, как показано на этом слайде.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7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14445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 несколько слов о нейронных сетях. Сегодня только ленивый не</a:t>
            </a:r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поминает их, используя в основном, конечно в целях выглядеть более продвинутым и умным, чем есть на самом деле.</a:t>
            </a:r>
          </a:p>
          <a:p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здесь нужно развеять налёт «шаманизма». Нейронные сети – всего лишь модель вычислений, построенная на основе изучения работы мозга человека в самом примитивном виде.</a:t>
            </a:r>
          </a:p>
          <a:p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люди далёкие от медицины и биологии знают, что работа мозга построена на работе нейронов. </a:t>
            </a:r>
          </a:p>
          <a:p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Модель, используемая в интеллектуальных нейронных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сетях, намного </a:t>
            </a:r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проще, чем может показаться.</a:t>
            </a:r>
          </a:p>
          <a:p>
            <a:endParaRPr lang="ru-RU" sz="14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Входным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сигналам одновременно (в этом преимущество сети) </a:t>
            </a:r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поступающим от датчиков (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нейронов) </a:t>
            </a:r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присваиваются определённые заранее веса (синаптические веса). Сигналы, с весовыми поправками суммируются в логике двоичной системы (0,1), что приводит к активации выходного сигнала.   </a:t>
            </a:r>
          </a:p>
          <a:p>
            <a:endParaRPr lang="ru-RU" sz="14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Нейронная сеть с прямой связью</a:t>
            </a:r>
            <a:r>
              <a:rPr lang="ru-RU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сеть, в которой соединения между узлами не образуют цикл или обратную связь. В этой сети информация перемещается только в одном направлении вперед от входных узлов, через скрытые узлы (если они есть) и к выходным узлам. </a:t>
            </a:r>
          </a:p>
          <a:p>
            <a:endParaRPr lang="ru-RU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Рекуррентные нейронные сети</a:t>
            </a:r>
            <a:r>
              <a:rPr lang="ru-RU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— здесь связи между элементами образуют направленную последовательность. Благодаря этому появляется возможность обрабатывать серии событий во времени или последовательные пространственные цепочки,</a:t>
            </a:r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циклами и через петли обратной связи.</a:t>
            </a:r>
          </a:p>
          <a:p>
            <a:endParaRPr lang="ru-RU" sz="14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нейронных сетей в сфере биржевых операций (так называемый «технический анализ»), позволяющий прогнозировать движение котировок на различных промежутках времени, вплоть до микросекунд, а также в других областях, таких как распознавание текстов и образов, или задач классификации, например для отнесения клиента банка к той или иной группе кредитоспособности, привели к развитию систем машинного обучения. То есть таких алгоритмов, которые сводятся к поиску полезной информации в пространстве возможных понятий и её корректному обобщению. Именно в способности обучаться и в возможности параллельной обработки данных и заключаются преимущества этой технологии ИИ.</a:t>
            </a:r>
          </a:p>
          <a:p>
            <a:endParaRPr lang="ru-RU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1" dirty="0"/>
              <a:t>Обучение с учителем</a:t>
            </a:r>
            <a:r>
              <a:rPr lang="ru-RU" sz="1400" dirty="0"/>
              <a:t> — обучающие</a:t>
            </a:r>
            <a:r>
              <a:rPr lang="ru-RU" sz="1400" baseline="0" dirty="0"/>
              <a:t> данные должны быть классифицированы, </a:t>
            </a:r>
            <a:r>
              <a:rPr lang="ru-RU" sz="1400" dirty="0"/>
              <a:t>вы выступаете в роли учителя (классификатора) а НС в роли ученика. Вы предоставляете входные данные и желаемый результат, ученик посмотрев на входные данные поймет, что нужно стремиться к тому результату который вы ему предоставили.</a:t>
            </a:r>
          </a:p>
          <a:p>
            <a:endParaRPr lang="ru-RU" sz="1400" dirty="0"/>
          </a:p>
          <a:p>
            <a:r>
              <a:rPr lang="ru-RU" sz="1400" b="1" dirty="0"/>
              <a:t>Обучение без учителя</a:t>
            </a:r>
            <a:r>
              <a:rPr lang="ru-RU" sz="1400" dirty="0"/>
              <a:t> —подразумевает извлечение полезной информации при отсутствии её классификации. Интеллектуальный алгоритм должен произвести формирование категорий самостоятельно. Такой вид задач присущ </a:t>
            </a:r>
            <a:r>
              <a:rPr lang="ru-RU" sz="1400" dirty="0" smtClean="0"/>
              <a:t>НС, нацеленных </a:t>
            </a:r>
            <a:r>
              <a:rPr lang="ru-RU" sz="1400" dirty="0"/>
              <a:t>на группировку данных по определенным параметрам.</a:t>
            </a:r>
          </a:p>
          <a:p>
            <a:endParaRPr lang="ru-RU" sz="1400" b="0" dirty="0"/>
          </a:p>
          <a:p>
            <a:r>
              <a:rPr lang="ru-RU" sz="1400" b="0" dirty="0"/>
              <a:t>Наконец</a:t>
            </a:r>
            <a:r>
              <a:rPr lang="ru-RU" sz="1400" b="0" baseline="0" dirty="0"/>
              <a:t> </a:t>
            </a:r>
            <a:r>
              <a:rPr lang="ru-RU" sz="1400" b="1" baseline="0" dirty="0"/>
              <a:t>О</a:t>
            </a:r>
            <a:r>
              <a:rPr lang="ru-RU" sz="1400" b="1" dirty="0"/>
              <a:t>бучение с подкреплением</a:t>
            </a:r>
            <a:r>
              <a:rPr lang="ru-RU" sz="1400" b="0" dirty="0"/>
              <a:t>,</a:t>
            </a:r>
            <a:r>
              <a:rPr lang="ru-RU" sz="1400" b="0" baseline="0" dirty="0"/>
              <a:t> это когда интеллектуальный агент (не обязательно человек), </a:t>
            </a:r>
            <a:r>
              <a:rPr lang="ru-RU" sz="1400" dirty="0"/>
              <a:t>основываясь на результатах полученных от НС, даёт результату оценку и сам интерпретирует обратную связь. Напоминает дрессировку животного, которому при каждом правильном действии дают угощение. Только угощение выдаёт автомат, а роль животного выполняет НС.</a:t>
            </a:r>
          </a:p>
          <a:p>
            <a:endParaRPr lang="ru-RU" sz="1400" dirty="0"/>
          </a:p>
          <a:p>
            <a:r>
              <a:rPr lang="ru-RU" sz="1400" dirty="0"/>
              <a:t>Как</a:t>
            </a:r>
            <a:r>
              <a:rPr lang="ru-RU" sz="1400" baseline="0" dirty="0"/>
              <a:t> это выгладит в реальности? Роль датчиков могут выполнять устройства, получающие изображение объектов, либо звуковую информацию, либо сенсоры иного рода. Это также могут быть поисковые запросы пользователя, базы данных, содержащие тексты, изображения, сведения о текущих котировках акций, персональные данные владельца банковского счёта и любые другие. Специализированные сетевые процессоры позволяют производить одновременную обработку поступающих данных и обеспечивают выдачу результата.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 sz="1400" dirty="0"/>
          </a:p>
          <a:p>
            <a:fld id="{CE02081D-3595-4C12-AF03-B01CBA500DDE}" type="slidenum">
              <a:rPr lang="ru-RU" sz="1400" smtClean="0"/>
              <a:t>8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07805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Теперь, когда мы получили</a:t>
            </a:r>
            <a:r>
              <a:rPr lang="ru-RU" sz="1400" baseline="0" dirty="0"/>
              <a:t> самое общее представление об ИИ, можно понять, что вокруг них слишком много спекуляций. </a:t>
            </a:r>
          </a:p>
          <a:p>
            <a:endParaRPr lang="ru-RU" sz="1400" baseline="0" dirty="0"/>
          </a:p>
          <a:p>
            <a:r>
              <a:rPr lang="ru-RU" sz="1400" dirty="0"/>
              <a:t>Закрепление в общественном сознании способности ИИ «думать», «анализировать»</a:t>
            </a:r>
            <a:r>
              <a:rPr lang="ru-RU" sz="1400" baseline="0" dirty="0"/>
              <a:t> взамен более сложных описаний алгоритмов эвристического выбора или работы экспертных систем, порождает ошибочную иллюзию приближения или равенства человеческого и искусственного интеллекта. Приписывание ИИ и НС человеческих черт и свойств лишено каких-бы то ни было оснований. </a:t>
            </a:r>
            <a:endParaRPr lang="ru-RU" sz="1400" baseline="0" dirty="0" smtClean="0"/>
          </a:p>
          <a:p>
            <a:endParaRPr lang="ru-RU" sz="1400" baseline="0" dirty="0" smtClean="0"/>
          </a:p>
          <a:p>
            <a:r>
              <a:rPr lang="ru-RU" sz="1400" baseline="0" dirty="0" smtClean="0"/>
              <a:t>Существуют </a:t>
            </a:r>
            <a:r>
              <a:rPr lang="ru-RU" sz="1400" baseline="0" dirty="0"/>
              <a:t>проблемы в понимании человеком каждого шага отработки заданного алгоритма в нейронных сетях, из-за чего пугающее определение НС как «чёрного ящика» часто мелькает в научных и ненаучных статьях, но это отсутствие понимания – всего лишь продукт программирования, в которое изначально не было заложено предоставление отчёта о каждом шаге и этапе выполнения поставленной перед сетью задачи</a:t>
            </a:r>
            <a:r>
              <a:rPr lang="ru-RU" sz="1400" baseline="0" dirty="0" smtClean="0"/>
              <a:t>. В данном случае функция контроля отнесена программистами к избыточной.</a:t>
            </a:r>
            <a:endParaRPr lang="ru-RU" sz="1400" baseline="0" dirty="0"/>
          </a:p>
          <a:p>
            <a:endParaRPr lang="ru-RU" sz="1400" baseline="0" dirty="0"/>
          </a:p>
          <a:p>
            <a:r>
              <a:rPr lang="ru-RU" sz="1400" baseline="0" dirty="0"/>
              <a:t>ИИ и НС (как его часть) всё чаще фигурирует как инструмент продвижения товаров и услуг на рынок. Холодильник с элементами ИИ будет лучше продаваться, чем «неумный». Не уверен есть ли утюги с подключением к Нейронной </a:t>
            </a:r>
            <a:r>
              <a:rPr lang="ru-RU" sz="1400" baseline="0" dirty="0" smtClean="0"/>
              <a:t>Сети</a:t>
            </a:r>
            <a:r>
              <a:rPr lang="ru-RU" sz="1400" baseline="0" dirty="0"/>
              <a:t>, но в действительности речь идёт лишь об элементах вычислительных технологий, датчиках и алгоритмах, которые названы модными словами для улучшения продаж. </a:t>
            </a:r>
          </a:p>
          <a:p>
            <a:endParaRPr lang="ru-RU" sz="1400" dirty="0"/>
          </a:p>
          <a:p>
            <a:r>
              <a:rPr lang="ru-RU" sz="1400" dirty="0"/>
              <a:t>ИИ дает значительные преимущества, но в то же время вызывает серьезные вопросы с этической и юридической точек зрения из-за высокой вероятности ошибок и, как следствие, дискриминации в отношении отдельных лиц или групп лиц. Факты ошибок при использовании систем распознавания в сфере безопасности,</a:t>
            </a:r>
            <a:r>
              <a:rPr lang="ru-RU" sz="1400" baseline="0" dirty="0"/>
              <a:t> например в городской среде, известны и должны учитываться.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Технологии ИИ также и НС используются в преступных целях,</a:t>
            </a:r>
            <a:r>
              <a:rPr lang="ru-RU" sz="1400" baseline="0" dirty="0"/>
              <a:t> начиная с 3</a:t>
            </a:r>
            <a:r>
              <a:rPr lang="en-US" sz="1400" baseline="0" dirty="0"/>
              <a:t>D </a:t>
            </a:r>
            <a:r>
              <a:rPr lang="ru-RU" sz="1400" baseline="0" dirty="0"/>
              <a:t>печати оружия, махинаций в финансовой сфере, контрабанды и заканчивая </a:t>
            </a:r>
            <a:r>
              <a:rPr lang="ru-RU" sz="1400" baseline="0" dirty="0" err="1"/>
              <a:t>кибертерроризмом</a:t>
            </a:r>
            <a:r>
              <a:rPr lang="ru-RU" sz="1400" baseline="0" dirty="0"/>
              <a:t>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081D-3595-4C12-AF03-B01CBA500DDE}" type="slidenum">
              <a:rPr lang="ru-RU" sz="1400" smtClean="0"/>
              <a:t>9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58158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8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8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0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2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6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2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5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7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0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9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9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BFD2-C1BC-4A93-93DC-40FB7ABCD62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4F6C0-5BE5-4259-BAA1-6AA6C082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42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112C19-2D3B-4D6B-92AB-913A2EE53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493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Искусственный интеллект и рынок труда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5884798-86A7-4A8F-8EBB-84803A606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4079630"/>
            <a:ext cx="8791575" cy="20599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Текущее состояние и перспективы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Сообщение зам. председателя ФНПР Макарова Е.И. 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2020</a:t>
            </a:r>
          </a:p>
          <a:p>
            <a:pPr algn="ctr"/>
            <a:endParaRPr lang="ru-RU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535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Промежуточные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274885"/>
            <a:ext cx="9905999" cy="4516316"/>
          </a:xfrm>
        </p:spPr>
        <p:txBody>
          <a:bodyPr>
            <a:normAutofit/>
          </a:bodyPr>
          <a:lstStyle/>
          <a:p>
            <a:r>
              <a:rPr lang="ru-RU" dirty="0"/>
              <a:t>1) Искусственный интеллект – набор «интеллектуальных» алгоритмов, в центре которых стоит человек, как создатель и условие их функционирования. «Очеловечивание» цифровых и иных технологий – не более, чем рекламный</a:t>
            </a:r>
            <a:r>
              <a:rPr lang="en-US" dirty="0"/>
              <a:t> </a:t>
            </a:r>
            <a:r>
              <a:rPr lang="ru-RU" dirty="0"/>
              <a:t>приём.</a:t>
            </a:r>
          </a:p>
          <a:p>
            <a:r>
              <a:rPr lang="ru-RU" dirty="0"/>
              <a:t>2) Развитие технологий несёт как благо, так и проблемы  в сферах неравенства, безработицы, суверенитета, демократии, экономического развития, здоровья и безопасности. На первый план выходят вопросы этики, прав человека, ценностей и приоритетов, выбора траекторий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4339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92597"/>
          </a:xfrm>
        </p:spPr>
        <p:txBody>
          <a:bodyPr>
            <a:noAutofit/>
          </a:bodyPr>
          <a:lstStyle/>
          <a:p>
            <a:r>
              <a:rPr lang="ru-RU" sz="2800" dirty="0"/>
              <a:t>Риски для рынка труда. Методы оценки и влияния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941" y="1362808"/>
            <a:ext cx="9754942" cy="49236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От технологий </a:t>
            </a:r>
            <a:r>
              <a:rPr lang="en-US" dirty="0"/>
              <a:t>&gt; </a:t>
            </a:r>
            <a:r>
              <a:rPr lang="ru-RU" dirty="0"/>
              <a:t>к производственным, общественным, правительственным системам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Базовые риски для рабочих мест и работников:</a:t>
            </a:r>
          </a:p>
          <a:p>
            <a:pPr marL="0" indent="0">
              <a:buNone/>
            </a:pPr>
            <a:r>
              <a:rPr lang="ru-RU" dirty="0"/>
              <a:t>- потеря рабочих мест из-за автоматизации (критерий риска - подверженность автоматизации трудовых функций)</a:t>
            </a:r>
          </a:p>
          <a:p>
            <a:pPr>
              <a:buFontTx/>
              <a:buChar char="-"/>
            </a:pPr>
            <a:r>
              <a:rPr lang="ru-RU" dirty="0"/>
              <a:t>несоответствие уровня технических знаний и физических навыков работников требованиям новых рабочих мест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Ключевые методы оценки и влияния:</a:t>
            </a:r>
          </a:p>
          <a:p>
            <a:pPr>
              <a:buFontTx/>
              <a:buChar char="-"/>
            </a:pPr>
            <a:r>
              <a:rPr lang="ru-RU" dirty="0"/>
              <a:t>изучение структуры занятых в отрасли, регионе, на предприятии по видам экономической деятельности и группам занятий на основной работе </a:t>
            </a:r>
          </a:p>
          <a:p>
            <a:pPr>
              <a:buFontTx/>
              <a:buChar char="-"/>
            </a:pPr>
            <a:r>
              <a:rPr lang="ru-RU" dirty="0"/>
              <a:t>прогнозирование вероятности внедрения «опасных» технологий исходя из уровня развития отрасли, наличия ресурсов, планов развития конкретных предприятий </a:t>
            </a:r>
          </a:p>
          <a:p>
            <a:pPr marL="0" indent="0">
              <a:buNone/>
            </a:pPr>
            <a:r>
              <a:rPr lang="ru-RU" dirty="0"/>
              <a:t>- подготовка работников к новым условиям труда с учётом перспективы автоматизации рабочих мест и отдельных трудовых функций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0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1018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Подверженность рабочих мест автоматизации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1" y="1195754"/>
            <a:ext cx="5702110" cy="5169267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7413" y="1196970"/>
            <a:ext cx="5068665" cy="5168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346" y="6435969"/>
            <a:ext cx="1110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*Источники: </a:t>
            </a:r>
            <a:r>
              <a:rPr lang="ru-RU" sz="1000" dirty="0" err="1"/>
              <a:t>Аутор</a:t>
            </a:r>
            <a:r>
              <a:rPr lang="ru-RU" sz="1000" dirty="0"/>
              <a:t> (</a:t>
            </a:r>
            <a:r>
              <a:rPr lang="ru-RU" sz="1000" dirty="0" err="1"/>
              <a:t>Autor</a:t>
            </a:r>
            <a:r>
              <a:rPr lang="ru-RU" sz="1000" dirty="0"/>
              <a:t>), Леви (</a:t>
            </a:r>
            <a:r>
              <a:rPr lang="ru-RU" sz="1000" dirty="0" err="1"/>
              <a:t>Levy</a:t>
            </a:r>
            <a:r>
              <a:rPr lang="ru-RU" sz="1000" dirty="0"/>
              <a:t>) и </a:t>
            </a:r>
            <a:r>
              <a:rPr lang="ru-RU" sz="1000" dirty="0" err="1"/>
              <a:t>Мурнейн</a:t>
            </a:r>
            <a:r>
              <a:rPr lang="ru-RU" sz="1000" dirty="0"/>
              <a:t> (</a:t>
            </a:r>
            <a:r>
              <a:rPr lang="ru-RU" sz="1000" dirty="0" err="1"/>
              <a:t>Murnane</a:t>
            </a:r>
            <a:r>
              <a:rPr lang="ru-RU" sz="1000" dirty="0"/>
              <a:t>) (2003); Инвестиционный институт </a:t>
            </a:r>
            <a:r>
              <a:rPr lang="ru-RU" sz="1000" dirty="0" err="1"/>
              <a:t>Blackrock</a:t>
            </a:r>
            <a:r>
              <a:rPr lang="ru-RU" sz="1000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23731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9259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Прогноз подверженности автоматизации в РФ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405712"/>
              </p:ext>
            </p:extLst>
          </p:nvPr>
        </p:nvGraphicFramePr>
        <p:xfrm>
          <a:off x="509954" y="1230924"/>
          <a:ext cx="10691446" cy="462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74884" y="5943602"/>
            <a:ext cx="669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*Источник:  Исследование лаборатории инновационной экономики </a:t>
            </a:r>
            <a:r>
              <a:rPr lang="ru-RU" sz="1400" dirty="0" err="1"/>
              <a:t>РАНХиГС</a:t>
            </a:r>
            <a:r>
              <a:rPr lang="ru-RU" sz="1400" dirty="0"/>
              <a:t> (2019)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4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1621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288972"/>
            <a:ext cx="9905999" cy="483640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ru-RU" dirty="0"/>
              <a:t>ИИ, точнее комплекс «интеллектуальных» алгоритмов и технологий развивается быстрее других, что обусловлено его цифровой природой</a:t>
            </a:r>
          </a:p>
          <a:p>
            <a:pPr marL="457200" indent="-457200">
              <a:buAutoNum type="arabicParenR"/>
            </a:pPr>
            <a:r>
              <a:rPr lang="ru-RU" dirty="0"/>
              <a:t>Регулирование (техническое, общественное, государственное) этой сферы заметно отстаёт от темпов её развития. В разрывах происходят общественно неприемлемые деформации. Задача профсоюзов заключается в сокращении этих разрывов в своей зоне ответственности (в отраслях, регионах, на предприятиях) путём оценки рисков, выдвижения и реализации предложений и требований  </a:t>
            </a:r>
          </a:p>
          <a:p>
            <a:pPr marL="457200" indent="-457200">
              <a:buAutoNum type="arabicParenR"/>
            </a:pPr>
            <a:r>
              <a:rPr lang="ru-RU" dirty="0"/>
              <a:t>Профсоюзный актив может оказывать влияние на рынок труда своего уровня, если будет учитывать темпы текущей и будущей автоматизации на контролируемых рабочих местах и предлагать меры по подготовке работников к внедрению новых технологий, в </a:t>
            </a:r>
            <a:r>
              <a:rPr lang="ru-RU" dirty="0" err="1"/>
              <a:t>т.ч</a:t>
            </a:r>
            <a:r>
              <a:rPr lang="ru-RU" dirty="0"/>
              <a:t>. 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277" y="6125378"/>
            <a:ext cx="853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Доклад опубликован на сайте </a:t>
            </a:r>
            <a:r>
              <a:rPr lang="en-US" dirty="0"/>
              <a:t>industrialconflicts.ru </a:t>
            </a:r>
            <a:r>
              <a:rPr lang="ru-RU" dirty="0"/>
              <a:t>раздел «Аналитика и публикации» </a:t>
            </a:r>
          </a:p>
        </p:txBody>
      </p:sp>
    </p:spTree>
    <p:extLst>
      <p:ext uri="{BB962C8B-B14F-4D97-AF65-F5344CB8AC3E}">
        <p14:creationId xmlns:p14="http://schemas.microsoft.com/office/powerpoint/2010/main" val="28905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92421E-785B-49C1-A529-F8791241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663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задачи исследования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CF029A-9C6A-4532-996D-6A413A47C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8047"/>
            <a:ext cx="9968022" cy="264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Краткий обзор технологий 4 промышленной революции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Минимальное понимание текущего состояния технологий, включаемых в состав 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Место ИИ в структуре рынка труда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1412" y="4107765"/>
            <a:ext cx="9453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Источники:</a:t>
            </a:r>
          </a:p>
          <a:p>
            <a:r>
              <a:rPr lang="ru-RU" sz="2000" dirty="0"/>
              <a:t>1) Клаус Шваб «Технологии четвёртой промышленной революции» М.,2019</a:t>
            </a:r>
          </a:p>
          <a:p>
            <a:r>
              <a:rPr lang="ru-RU" sz="2000" dirty="0"/>
              <a:t>2) </a:t>
            </a:r>
            <a:r>
              <a:rPr lang="ru-RU" sz="2000" dirty="0" err="1"/>
              <a:t>Рэй</a:t>
            </a:r>
            <a:r>
              <a:rPr lang="ru-RU" sz="2000" dirty="0"/>
              <a:t> </a:t>
            </a:r>
            <a:r>
              <a:rPr lang="ru-RU" sz="2000" dirty="0" err="1"/>
              <a:t>Курцвэйл</a:t>
            </a:r>
            <a:r>
              <a:rPr lang="ru-RU" sz="2000" dirty="0"/>
              <a:t> «Эволюция разума или бесконечные возможности человеческого мозга, основанные на распознавании образов» М.,2019</a:t>
            </a:r>
          </a:p>
          <a:p>
            <a:r>
              <a:rPr lang="ru-RU" sz="2000" dirty="0"/>
              <a:t>3) </a:t>
            </a:r>
            <a:r>
              <a:rPr lang="ru-RU" sz="2000" dirty="0" err="1"/>
              <a:t>Джорж</a:t>
            </a:r>
            <a:r>
              <a:rPr lang="ru-RU" sz="2000" dirty="0"/>
              <a:t> Ф. </a:t>
            </a:r>
            <a:r>
              <a:rPr lang="ru-RU" sz="2000" dirty="0" err="1"/>
              <a:t>Люгер</a:t>
            </a:r>
            <a:r>
              <a:rPr lang="ru-RU" sz="2000" dirty="0"/>
              <a:t> «Искусственный интеллект. Стратегии и методы решения сложных проблем» М.,2018</a:t>
            </a:r>
          </a:p>
          <a:p>
            <a:r>
              <a:rPr lang="ru-RU" sz="2000" dirty="0"/>
              <a:t>4) Росстат (</a:t>
            </a:r>
            <a:r>
              <a:rPr lang="en-US" sz="2000" dirty="0">
                <a:hlinkClick r:id="rId3"/>
              </a:rPr>
              <a:t>https://rosstat.gov.ru</a:t>
            </a:r>
            <a:r>
              <a:rPr lang="ru-RU" sz="2000" dirty="0"/>
              <a:t>) раздел Трудовые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7355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38253"/>
          </a:xfrm>
        </p:spPr>
        <p:txBody>
          <a:bodyPr>
            <a:normAutofit fontScale="90000"/>
          </a:bodyPr>
          <a:lstStyle/>
          <a:p>
            <a:r>
              <a:rPr lang="ru-RU" dirty="0"/>
              <a:t>12 технологий 4 промышленной революции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156772"/>
            <a:ext cx="9905999" cy="5453348"/>
          </a:xfrm>
        </p:spPr>
        <p:txBody>
          <a:bodyPr>
            <a:noAutofit/>
          </a:bodyPr>
          <a:lstStyle/>
          <a:p>
            <a:r>
              <a:rPr lang="ru-RU" sz="1600" dirty="0"/>
              <a:t>Новые вычислительные технологии</a:t>
            </a:r>
          </a:p>
          <a:p>
            <a:r>
              <a:rPr lang="ru-RU" sz="1600" dirty="0"/>
              <a:t>Блокчейн и технологии распределённого реестра</a:t>
            </a:r>
          </a:p>
          <a:p>
            <a:r>
              <a:rPr lang="ru-RU" sz="2000" b="1" u="sng" dirty="0"/>
              <a:t>Интернет вещей</a:t>
            </a:r>
          </a:p>
          <a:p>
            <a:r>
              <a:rPr lang="ru-RU" b="1" u="sng" dirty="0"/>
              <a:t>Искусственный интеллект и роботы</a:t>
            </a:r>
          </a:p>
          <a:p>
            <a:r>
              <a:rPr lang="ru-RU" sz="1600" dirty="0"/>
              <a:t>Передовые материалы, нанотехнологии</a:t>
            </a:r>
          </a:p>
          <a:p>
            <a:r>
              <a:rPr lang="ru-RU" sz="1600" b="1" u="sng" dirty="0"/>
              <a:t>Аддитивное производство, многомерная печать</a:t>
            </a:r>
          </a:p>
          <a:p>
            <a:r>
              <a:rPr lang="ru-RU" sz="1600" dirty="0"/>
              <a:t>Биотехнологии</a:t>
            </a:r>
          </a:p>
          <a:p>
            <a:r>
              <a:rPr lang="ru-RU" sz="1600" dirty="0"/>
              <a:t>Нейротехнологии</a:t>
            </a:r>
          </a:p>
          <a:p>
            <a:r>
              <a:rPr lang="ru-RU" sz="1600" dirty="0"/>
              <a:t>Виртуальная, дополненная и смешанная реальность</a:t>
            </a:r>
          </a:p>
          <a:p>
            <a:r>
              <a:rPr lang="ru-RU" sz="1600" b="1" u="sng" dirty="0"/>
              <a:t>Получение, накопление и передача энергии</a:t>
            </a:r>
          </a:p>
          <a:p>
            <a:r>
              <a:rPr lang="ru-RU" sz="1600" dirty="0"/>
              <a:t>Геоинженерия</a:t>
            </a:r>
          </a:p>
          <a:p>
            <a:r>
              <a:rPr lang="ru-RU" sz="1600" dirty="0"/>
              <a:t>Космические технологии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062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42651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Понимание термина и границ 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45029"/>
            <a:ext cx="9905999" cy="5597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Человеческий Интеллект. </a:t>
            </a:r>
            <a:r>
              <a:rPr lang="ru-RU" sz="1800" b="1" dirty="0"/>
              <a:t> </a:t>
            </a:r>
            <a:r>
              <a:rPr lang="ru-RU" sz="1800" dirty="0"/>
              <a:t>Человеческая разумность. Общая способность к познанию и решению проблем, которая объединяет познавательные способности: ощущение, восприятие, память, представление, мышление, воображение, а также внимание, волю и рефлексию. </a:t>
            </a:r>
          </a:p>
          <a:p>
            <a:pPr marL="0" indent="0">
              <a:buNone/>
            </a:pPr>
            <a:r>
              <a:rPr lang="ru-RU" sz="1800" dirty="0" err="1"/>
              <a:t>Редукционизм</a:t>
            </a:r>
            <a:r>
              <a:rPr lang="ru-RU" sz="1800" dirty="0"/>
              <a:t>: Имитация мозга (мозг – компьютер), моделирование мышления как формы вычислений.</a:t>
            </a:r>
          </a:p>
          <a:p>
            <a:pPr marL="0" indent="0">
              <a:buNone/>
            </a:pPr>
            <a:r>
              <a:rPr lang="ru-RU" sz="1800" dirty="0"/>
              <a:t>Научный пессимизм: Проблемы машинной реализации сознания, творчества, интуиции, морали,  эмоций, любви, страдания,</a:t>
            </a:r>
            <a:r>
              <a:rPr lang="en-US" sz="1800" dirty="0"/>
              <a:t> </a:t>
            </a:r>
            <a:r>
              <a:rPr lang="ru-RU" sz="1800" dirty="0"/>
              <a:t>веры, свободы воли, осознания личности.</a:t>
            </a:r>
          </a:p>
          <a:p>
            <a:pPr marL="0" indent="0">
              <a:buNone/>
            </a:pPr>
            <a:r>
              <a:rPr lang="ru-RU" sz="2000" b="1" dirty="0"/>
              <a:t>Искусственный Интеллект.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/>
              <a:t>свойство интеллектуальных систем выполнять функции, которые традиционно считаются прерогативой человека. При этом интеллектуальная система — это техническая или программная система, способная решать задачи, традиционно считающиеся творческими, принадлежащие конкретной предметной области, знания о которой хранятся в памяти такой системы (</a:t>
            </a:r>
            <a:r>
              <a:rPr lang="ru-RU" sz="1800" dirty="0" err="1"/>
              <a:t>Д.Маккарти</a:t>
            </a:r>
            <a:r>
              <a:rPr lang="ru-RU" sz="1800" dirty="0"/>
              <a:t> 1956).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Дисциплина, исследующая закономерности, лежащие в основе разумного поведения, путём построения и изучения артефактов, предопределяющих эти закономерности (</a:t>
            </a:r>
            <a:r>
              <a:rPr lang="ru-RU" sz="1800" dirty="0" err="1"/>
              <a:t>Д.Люгер</a:t>
            </a:r>
            <a:r>
              <a:rPr lang="ru-RU" sz="1800" dirty="0"/>
              <a:t> 2018)</a:t>
            </a:r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844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4668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Прикладные Области </a:t>
            </a:r>
            <a:r>
              <a:rPr lang="ru-RU" dirty="0" err="1"/>
              <a:t>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219200"/>
            <a:ext cx="9905999" cy="4914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Ведение игр</a:t>
            </a:r>
          </a:p>
          <a:p>
            <a:pPr marL="0" indent="0">
              <a:buNone/>
            </a:pPr>
            <a:r>
              <a:rPr lang="ru-RU" dirty="0"/>
              <a:t>Автоматические рассуждения и доказательство теорем</a:t>
            </a:r>
          </a:p>
          <a:p>
            <a:pPr marL="0" indent="0">
              <a:buNone/>
            </a:pPr>
            <a:r>
              <a:rPr lang="ru-RU" b="1" u="sng" dirty="0"/>
              <a:t>Экспертные системы (сильные методы решения, решения в условиях неопределённости) </a:t>
            </a:r>
          </a:p>
          <a:p>
            <a:pPr marL="0" indent="0">
              <a:buNone/>
            </a:pPr>
            <a:r>
              <a:rPr lang="ru-RU" dirty="0"/>
              <a:t>Понимание естественных языков и семантическое моделирование</a:t>
            </a:r>
          </a:p>
          <a:p>
            <a:pPr marL="0" indent="0">
              <a:buNone/>
            </a:pPr>
            <a:r>
              <a:rPr lang="ru-RU" dirty="0"/>
              <a:t>Моделирование человеческого интеллекта</a:t>
            </a:r>
          </a:p>
          <a:p>
            <a:pPr marL="0" indent="0">
              <a:buNone/>
            </a:pPr>
            <a:r>
              <a:rPr lang="ru-RU" b="1" u="sng" dirty="0"/>
              <a:t>Планирование и робототехника</a:t>
            </a:r>
          </a:p>
          <a:p>
            <a:pPr marL="0" indent="0">
              <a:buNone/>
            </a:pPr>
            <a:r>
              <a:rPr lang="ru-RU" dirty="0"/>
              <a:t>Машинное обучение</a:t>
            </a:r>
          </a:p>
          <a:p>
            <a:pPr marL="0" indent="0">
              <a:buNone/>
            </a:pPr>
            <a:r>
              <a:rPr lang="ru-RU" b="1" u="sng" dirty="0"/>
              <a:t>Нейронные сети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7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38253"/>
          </a:xfrm>
        </p:spPr>
        <p:txBody>
          <a:bodyPr>
            <a:normAutofit/>
          </a:bodyPr>
          <a:lstStyle/>
          <a:p>
            <a:r>
              <a:rPr lang="ru-RU" sz="3200" dirty="0"/>
              <a:t>ИИ на основе Физических символьных систем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178003"/>
              </p:ext>
            </p:extLst>
          </p:nvPr>
        </p:nvGraphicFramePr>
        <p:xfrm>
          <a:off x="1141413" y="1384300"/>
          <a:ext cx="99060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41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13596"/>
          </a:xfrm>
        </p:spPr>
        <p:txBody>
          <a:bodyPr>
            <a:normAutofit fontScale="90000"/>
          </a:bodyPr>
          <a:lstStyle/>
          <a:p>
            <a:r>
              <a:rPr lang="ru-RU" dirty="0"/>
              <a:t>Типовые решения для экспертных систем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2743" y="1378857"/>
            <a:ext cx="9784667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71728"/>
          </a:xfrm>
        </p:spPr>
        <p:txBody>
          <a:bodyPr>
            <a:normAutofit fontScale="90000"/>
          </a:bodyPr>
          <a:lstStyle/>
          <a:p>
            <a:r>
              <a:rPr lang="ru-RU" dirty="0"/>
              <a:t>Нейронные сети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206500"/>
            <a:ext cx="10034588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/>
              <a:t>Моделирование работы мозга</a:t>
            </a:r>
            <a:r>
              <a:rPr lang="ru-RU" sz="2600" dirty="0"/>
              <a:t> </a:t>
            </a:r>
            <a:r>
              <a:rPr lang="en-US" dirty="0"/>
              <a:t>&gt;</a:t>
            </a:r>
            <a:r>
              <a:rPr lang="ru-RU" dirty="0"/>
              <a:t> нейроны (датчики)+веса сигналов/</a:t>
            </a:r>
            <a:r>
              <a:rPr lang="ru-RU" dirty="0" err="1"/>
              <a:t>синапсы+скрытые</a:t>
            </a:r>
            <a:r>
              <a:rPr lang="ru-RU" dirty="0"/>
              <a:t> слои </a:t>
            </a:r>
            <a:r>
              <a:rPr lang="ru-RU" dirty="0" err="1"/>
              <a:t>нейронов+сумматор</a:t>
            </a:r>
            <a:r>
              <a:rPr lang="ru-RU" dirty="0"/>
              <a:t>/активатор</a:t>
            </a:r>
          </a:p>
          <a:p>
            <a:pPr marL="0" indent="0">
              <a:buNone/>
            </a:pPr>
            <a:r>
              <a:rPr lang="ru-RU" sz="2200" dirty="0"/>
              <a:t>НС: Прямые/Рекуррентные</a:t>
            </a:r>
          </a:p>
          <a:p>
            <a:pPr marL="0" indent="0">
              <a:buNone/>
            </a:pPr>
            <a:r>
              <a:rPr lang="ru-RU" sz="2600" b="1" dirty="0"/>
              <a:t>Сферы применения: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Классификация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Прогнозирование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Распознавание</a:t>
            </a:r>
          </a:p>
          <a:p>
            <a:pPr marL="0" indent="0">
              <a:buNone/>
            </a:pPr>
            <a:endParaRPr lang="ru-RU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Обучение с учителем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Обучение без учителя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Обучение с подкреплением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2" y="2101362"/>
            <a:ext cx="6499289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5351"/>
          </a:xfrm>
        </p:spPr>
        <p:txBody>
          <a:bodyPr>
            <a:normAutofit fontScale="90000"/>
          </a:bodyPr>
          <a:lstStyle/>
          <a:p>
            <a:r>
              <a:rPr lang="ru-RU" dirty="0"/>
              <a:t>ИИ и Нейронные сети как предмет спекуляций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6159" y="1204546"/>
            <a:ext cx="7228864" cy="4586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009" y="1652954"/>
            <a:ext cx="31388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Приписывание </a:t>
            </a:r>
          </a:p>
          <a:p>
            <a:r>
              <a:rPr lang="ru-RU" sz="2000" dirty="0"/>
              <a:t>несуществующих свойств, «очеловечивание» </a:t>
            </a:r>
          </a:p>
          <a:p>
            <a:r>
              <a:rPr lang="ru-RU" sz="2000" dirty="0"/>
              <a:t>цифровых технологий</a:t>
            </a:r>
          </a:p>
          <a:p>
            <a:endParaRPr lang="ru-RU" sz="2000" dirty="0"/>
          </a:p>
          <a:p>
            <a:r>
              <a:rPr lang="ru-RU" sz="2000" dirty="0"/>
              <a:t>Использование </a:t>
            </a:r>
          </a:p>
          <a:p>
            <a:r>
              <a:rPr lang="ru-RU" sz="2000" dirty="0"/>
              <a:t>в рекламных целях</a:t>
            </a:r>
          </a:p>
          <a:p>
            <a:endParaRPr lang="ru-RU" sz="2000" dirty="0"/>
          </a:p>
          <a:p>
            <a:r>
              <a:rPr lang="ru-RU" sz="2000" dirty="0"/>
              <a:t>Ошибочное применение, неверные интерпретации</a:t>
            </a:r>
          </a:p>
          <a:p>
            <a:endParaRPr lang="ru-RU" sz="2000" dirty="0"/>
          </a:p>
          <a:p>
            <a:r>
              <a:rPr lang="ru-RU" sz="2000" dirty="0"/>
              <a:t>Использование для </a:t>
            </a:r>
          </a:p>
          <a:p>
            <a:r>
              <a:rPr lang="ru-RU" sz="2000" dirty="0"/>
              <a:t>преступной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132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ИНДУСТРИЯ 4</Template>
  <TotalTime>1899</TotalTime>
  <Words>3793</Words>
  <Application>Microsoft Office PowerPoint</Application>
  <PresentationFormat>Произвольный</PresentationFormat>
  <Paragraphs>387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Контур</vt:lpstr>
      <vt:lpstr>Искусственный интеллект и рынок труда</vt:lpstr>
      <vt:lpstr>  задачи исследования  </vt:lpstr>
      <vt:lpstr>12 технологий 4 промышленной революции</vt:lpstr>
      <vt:lpstr>Понимание термина и границ ИИ</vt:lpstr>
      <vt:lpstr>Прикладные Области ии</vt:lpstr>
      <vt:lpstr>ИИ на основе Физических символьных систем </vt:lpstr>
      <vt:lpstr>Типовые решения для экспертных систем</vt:lpstr>
      <vt:lpstr>Нейронные сети</vt:lpstr>
      <vt:lpstr>ИИ и Нейронные сети как предмет спекуляций</vt:lpstr>
      <vt:lpstr>Промежуточные выводы</vt:lpstr>
      <vt:lpstr>Риски для рынка труда. Методы оценки и влияния</vt:lpstr>
      <vt:lpstr>Подверженность рабочих мест автоматизации</vt:lpstr>
      <vt:lpstr>Прогноз подверженности автоматизации в РФ</vt:lpstr>
      <vt:lpstr>Заключение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интеллект и рынок труда</dc:title>
  <dc:creator>E.Makarov</dc:creator>
  <cp:lastModifiedBy>Гришин</cp:lastModifiedBy>
  <cp:revision>107</cp:revision>
  <dcterms:created xsi:type="dcterms:W3CDTF">2020-10-04T11:31:31Z</dcterms:created>
  <dcterms:modified xsi:type="dcterms:W3CDTF">2020-10-19T11:38:45Z</dcterms:modified>
</cp:coreProperties>
</file>