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3" r:id="rId6"/>
    <p:sldId id="264" r:id="rId7"/>
    <p:sldId id="266" r:id="rId8"/>
    <p:sldId id="265" r:id="rId9"/>
    <p:sldId id="267" r:id="rId10"/>
    <p:sldId id="268" r:id="rId1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3" autoAdjust="0"/>
    <p:restoredTop sz="55947" autoAdjust="0"/>
  </p:normalViewPr>
  <p:slideViewPr>
    <p:cSldViewPr snapToGrid="0">
      <p:cViewPr varScale="1">
        <p:scale>
          <a:sx n="71" d="100"/>
          <a:sy n="71" d="100"/>
        </p:scale>
        <p:origin x="1778" y="70"/>
      </p:cViewPr>
      <p:guideLst/>
    </p:cSldViewPr>
  </p:slideViewPr>
  <p:outlineViewPr>
    <p:cViewPr>
      <p:scale>
        <a:sx n="33" d="100"/>
        <a:sy n="33" d="100"/>
      </p:scale>
      <p:origin x="0" y="-42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526" y="-8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E06336-053D-414B-8AE4-ABC396D1DD08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D331BE-4A26-441F-AE74-A51A4C94AC14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61217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0993F6-63CD-47BA-8763-A2A52200607A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6B3765-1535-41FB-A927-AAD2D1E85382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A6%D0%B5%D0%BD%D1%82%D1%80_%D0%BF%D0%BE%D0%BB%D0%B8%D1%82%D0%B8%D1%87%D0%B5%D1%81%D0%BA%D0%BE%D0%B9_%D1%8D%D0%BA%D0%BE%D0%BD%D0%BE%D0%BC%D0%B8%D0%B8_%D0%94%D0%B6%D0%B5%D0%B9%D0%BC%D1%81%D0%B0_%D0%91%D1%8C%D1%8E%D0%BA%D0%B5%D0%BD%D0%B5%D0%BD%D0%B0&amp;action=edit&amp;redlink=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400" noProof="1"/>
              <a:t>Вопрос о новом общественном договоре,</a:t>
            </a:r>
            <a:r>
              <a:rPr lang="ru-RU" sz="1400" baseline="0" noProof="1"/>
              <a:t> т.е. об условиях сосуществования между бизнесом, профсоюзами, государством и другими общественными институтами в новой экономической обстанове сложен, т.к. после выхода из договора советской эпохи наше общество не достигнув согласия по главным параметрам социально-экономического строительства, оказалось в мощном мировом течении перехода от индустриальной эпохи в постиндустриальную. </a:t>
            </a:r>
          </a:p>
          <a:p>
            <a:pPr rtl="0"/>
            <a:endParaRPr lang="ru-RU" sz="1400" baseline="0" noProof="1"/>
          </a:p>
          <a:p>
            <a:pPr rtl="0"/>
            <a:r>
              <a:rPr lang="ru-RU" sz="1400" baseline="0" noProof="1"/>
              <a:t>Тем не менее проблема никуда не исчезает и чем дальше откладывается её решение, тем больше скапливается топлива для возникновения противоречий и кризисов в экономике, социальной и политической сферах, в конце концов, в сфере государственного устройства.</a:t>
            </a:r>
          </a:p>
          <a:p>
            <a:pPr rtl="0"/>
            <a:endParaRPr lang="ru-RU" sz="1400" baseline="0" noProof="1"/>
          </a:p>
          <a:p>
            <a:pPr rtl="0"/>
            <a:r>
              <a:rPr lang="ru-RU" sz="1400" baseline="0" noProof="1"/>
              <a:t>Разговор на данную тему требует выбора способа рассуждений. </a:t>
            </a:r>
          </a:p>
          <a:p>
            <a:pPr rtl="0"/>
            <a:endParaRPr lang="ru-RU" sz="1400" baseline="0" noProof="1"/>
          </a:p>
          <a:p>
            <a:pPr rtl="0"/>
            <a:r>
              <a:rPr lang="ru-RU" sz="1400" baseline="0" noProof="1"/>
              <a:t>Обычно, для проектирования перспективы во главу угла ставят промышленные революции, анализируют бурные перемены в технологиях, т.е. фокусируются на частных следствиях общих процессов.</a:t>
            </a:r>
          </a:p>
          <a:p>
            <a:pPr rtl="0"/>
            <a:endParaRPr lang="ru-RU" sz="1400" baseline="0" noProof="1"/>
          </a:p>
          <a:p>
            <a:pPr rtl="0"/>
            <a:r>
              <a:rPr lang="ru-RU" sz="1400" baseline="0" noProof="1"/>
              <a:t>Я постараюсь разобрать ситуацию в более общем плане и остановиться на тех вызовах, которые встали перед профсоюзами с постепенным распространением постиндустриальных отношений. </a:t>
            </a:r>
            <a:endParaRPr lang="ru-RU" sz="1400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99427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Прежде всего необходимо выделить главные факторы, которые определят сферу социально-трудовых отношений третичной эпохи.</a:t>
            </a:r>
          </a:p>
          <a:p>
            <a:r>
              <a:rPr lang="ru-RU" sz="1400" dirty="0"/>
              <a:t>Я выделяю 3 ведущих. На основе этих трёх факторов можно проследить изменение базовых потребностей и роль профсоюзов в их обеспечении</a:t>
            </a:r>
          </a:p>
          <a:p>
            <a:endParaRPr lang="ru-RU" sz="1400" dirty="0"/>
          </a:p>
          <a:p>
            <a:r>
              <a:rPr lang="ru-RU" sz="1400" dirty="0"/>
              <a:t>1. Господствующая идеология в мировой экономической системе – неолиберализм... В сжатом виде на 300 страницах эта система взглядов была изложена в 1962 году нобелевским лауреатом по экономике Милтоном Фридманом в манифесте "Капитализм и свобода". В то время его рассуждения выглядели фантастическими, но с течением времени оказалось, что эти идеи стали господствующими.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/>
              <a:t>Прежде всего нам необходимо увидеть главные точки идеологического разрыва, возникшие между т.н. "индустриальным гражданством", т.е. сводом гарантий (читай «общественным договором») эпохи индустриального общества и неолиберальными установками, которые уже прочно вошли в реальную политику, в том числе и в нашей стране. </a:t>
            </a:r>
          </a:p>
          <a:p>
            <a:endParaRPr lang="ru-RU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/>
              <a:t>2. Общий сценарий экономического развития остаётся прежним. Неолиберальная модель на Западе окончательно сформировалась в 60-70-х годах прошлого века. </a:t>
            </a:r>
          </a:p>
          <a:p>
            <a:r>
              <a:rPr lang="ru-RU" sz="1400" dirty="0"/>
              <a:t>При этом неважно о какой национальной системе мы говорим: США, России, Китая или Индии. Вы должны будете признать, что принципы свободы предпринимательства, свободы движения капитала, допуска инвестиций, валютного регулирования в целом отвечают неолиберальной системе взглядов и до настоящего времени базируются на итогах Валютно-финансовой конференции ООН</a:t>
            </a:r>
            <a:r>
              <a:rPr lang="ru-RU" sz="1400" baseline="0" dirty="0"/>
              <a:t> в Бреттон-</a:t>
            </a:r>
            <a:r>
              <a:rPr lang="ru-RU" sz="1400" baseline="0" dirty="0" err="1"/>
              <a:t>Вудсе</a:t>
            </a:r>
            <a:r>
              <a:rPr lang="ru-RU" sz="1400" baseline="0" dirty="0"/>
              <a:t> 1944 года и на Вашингтонском консенсусе 1989 года</a:t>
            </a:r>
            <a:r>
              <a:rPr lang="ru-RU" sz="1400" dirty="0"/>
              <a:t>. </a:t>
            </a:r>
          </a:p>
          <a:p>
            <a:r>
              <a:rPr lang="ru-RU" sz="1400" dirty="0"/>
              <a:t>Попытки откорректировать эту систему, придать ей национальный уклон, либо изменить какие-то отдельные правила - лишь частности, не отменяющие основное течение. </a:t>
            </a:r>
          </a:p>
          <a:p>
            <a:r>
              <a:rPr lang="ru-RU" sz="1400" dirty="0"/>
              <a:t>Участие РФ в работе таких</a:t>
            </a:r>
            <a:r>
              <a:rPr lang="ru-RU" sz="1400" baseline="0" dirty="0"/>
              <a:t> институтов как МВФ, Всемирный банк, в</a:t>
            </a:r>
            <a:r>
              <a:rPr lang="ru-RU" sz="1400" dirty="0"/>
              <a:t>ступление в ВТО – всё это передача части своего суверенитета в глобальную систему отношений, построенной на неолиберальной модели. </a:t>
            </a:r>
          </a:p>
          <a:p>
            <a:r>
              <a:rPr lang="ru-RU" sz="1400" dirty="0"/>
              <a:t>Россия интегрирована в мировую экономику и жить по отдельным, домотканым законам не может. Это факт.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3. Далее будем рассуждать об изменениях, которые происходят с человеком как сущностью, под воздействием постиндустриального</a:t>
            </a:r>
            <a:r>
              <a:rPr lang="ru-RU" sz="1400" baseline="0" dirty="0"/>
              <a:t> мира </a:t>
            </a:r>
            <a:r>
              <a:rPr lang="ru-RU" sz="1400" dirty="0"/>
              <a:t>и о том в каком направлении личность будет развиваться дальше.</a:t>
            </a:r>
          </a:p>
          <a:p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 Необходимо рассмотреть базовые потребности человека труда и понять как наступающие перемены</a:t>
            </a:r>
            <a:r>
              <a:rPr lang="ru-RU" sz="1400" baseline="0" dirty="0"/>
              <a:t> отразятся на них</a:t>
            </a:r>
            <a:r>
              <a:rPr lang="ru-RU" sz="1400" dirty="0"/>
              <a:t>. </a:t>
            </a:r>
          </a:p>
          <a:p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На основе всей этой умственной работы мы сможем поговорить о вызовах и поиске ответов на них со стороны профсоюзного движения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6B3765-1535-41FB-A927-AAD2D1E85382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1386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Необходимо сделать ремарку, которая позволит убрать со стола вопрос об идеологии в нашей стране. Идеология это совокупность системных взглядов, выражающих интересы различных социальных классов и отражающих их отношения к действительности и друг к другу. </a:t>
            </a:r>
          </a:p>
          <a:p>
            <a:endParaRPr lang="ru-RU" sz="1400" dirty="0"/>
          </a:p>
          <a:p>
            <a:r>
              <a:rPr lang="ru-RU" sz="1400" dirty="0"/>
              <a:t>То, что официальной опубликованной в Российской газете идеологии с печатью и подписью в нашей стране нет, вовсе не означает что отсутствуют взгляды, интересы и механизмы их реализации и что мы не можем оценить отношения между социальными группами и действительностью и лишены права оценивать соответствие власти и интересам этих групп. </a:t>
            </a:r>
          </a:p>
          <a:p>
            <a:r>
              <a:rPr lang="ru-RU" sz="1400" dirty="0"/>
              <a:t>Идеология была, есть и будет, такова социальная природа общества. Любой шаг власти или социальной машины окрашен идеологией. </a:t>
            </a:r>
          </a:p>
          <a:p>
            <a:endParaRPr lang="ru-RU" sz="1400" dirty="0"/>
          </a:p>
          <a:p>
            <a:r>
              <a:rPr lang="ru-RU" sz="1400" dirty="0"/>
              <a:t>Заметим, что содержание идеологии очень тесно переплетено с суверенностью. Если суверенность обеспечена, то собственная идеология может быть сформулирована и озвучена, в противном случае внешний суверен определяет содержание идеологии и действия в её рамках. В этих условиях бесполезно формулировать собственную идеологию, т.к. она будет лишь компрометировать её создателя. </a:t>
            </a:r>
          </a:p>
          <a:p>
            <a:r>
              <a:rPr lang="ru-RU" sz="1400" dirty="0"/>
              <a:t>Глобализация и интеграция России в мировые экономические и, в некоторой степени в политические системы, привела к частичной утрате суверенности, прежде всего отечественного бизнеса. Это характерно не только для РФ, но и для большинства европейских стран.</a:t>
            </a:r>
          </a:p>
          <a:p>
            <a:r>
              <a:rPr lang="ru-RU" sz="1400" dirty="0"/>
              <a:t>Что касается России, то с учётом глобализации и санкционного давления, вся экономическая система страны перестала в полной мере быть суверенной. </a:t>
            </a:r>
          </a:p>
          <a:p>
            <a:r>
              <a:rPr lang="ru-RU" sz="1400" dirty="0"/>
              <a:t>Ни Центробанк, ни Минфин, ни другие экономические ведомства не являются суверенными так как вынуждены играть по правилам и в рамках мировой экономической системы.</a:t>
            </a:r>
          </a:p>
          <a:p>
            <a:r>
              <a:rPr lang="ru-RU" sz="1400" dirty="0"/>
              <a:t>Это ключевой момент и данность глобализации. </a:t>
            </a:r>
          </a:p>
          <a:p>
            <a:endParaRPr lang="ru-RU" dirty="0"/>
          </a:p>
          <a:p>
            <a:r>
              <a:rPr lang="ru-RU" sz="1400" dirty="0"/>
              <a:t>Теперь несколько слов о противоречиях между «социальным контрактом» индустриальной эпохи и неолиберальной системой взглядов, перехватившей управление мировыми процессами. </a:t>
            </a:r>
          </a:p>
          <a:p>
            <a:r>
              <a:rPr lang="ru-RU" sz="1400" dirty="0"/>
              <a:t>Отделим вопросы труда от всех остальных.</a:t>
            </a:r>
          </a:p>
          <a:p>
            <a:endParaRPr lang="ru-RU" sz="1400" dirty="0"/>
          </a:p>
          <a:p>
            <a:r>
              <a:rPr lang="ru-RU" sz="1400" dirty="0"/>
              <a:t>Из этой таблицы видно, что две системы взглядов исключают их гармоничное существование. Это всегда выбор или/или. И если политэкономическая среда индустриальной эпохи не работает в постиндустриальных отношениях, то очевидна необходимость поиска новой базы для нового общественного договора. </a:t>
            </a:r>
          </a:p>
          <a:p>
            <a:r>
              <a:rPr lang="ru-RU" sz="1400" dirty="0"/>
              <a:t>В случае, если </a:t>
            </a:r>
            <a:r>
              <a:rPr lang="ru-RU" sz="1400" dirty="0" err="1"/>
              <a:t>неолибералы</a:t>
            </a:r>
            <a:r>
              <a:rPr lang="ru-RU" sz="1400" dirty="0"/>
              <a:t> будут и дальше диктовать условия в глобальных отношениях, то манифест Фридмана содержит в себе квинтэссенцию того, с чем профсоюзам придётся иметь дело.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6B3765-1535-41FB-A927-AAD2D1E85382}" type="slidenum">
              <a:rPr lang="ru-RU" noProof="1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8365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Присмотримся к системе ценностных координат в сфере труда в индустриальную эпоху.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отношениях между работником и работодателем построена система обмена в котором стороны по-разному воспринимают его предмет.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 стороны работника - обмен времени жизни и потраченных сил на материальное вознаграждение и комплекс нематериальных потребностей.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 стороны работодателя обмен подразумевает получение нужной ему продукции и выручки. Работодатель называют труд товаром, но работники так не считают и вот почему.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видим предметы обмена, взятые вне контекста общественных процессов и политики несовместимы.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Альтернативное использование времени жизни для работника может быть и представляет какую-то ценность, но капиталистическая система построена на деньгах и капитале и интересы работника важны владельцам капитала до тех пор, пока профсоюзы и органы власти связывают его системой законодательных и экономических ограничений.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 работодателя до последнего времени не было выбора: для получения продукции и реализации её на рынке ему нужны были работники, они же и потребители.</a:t>
            </a:r>
          </a:p>
          <a:p>
            <a:r>
              <a:rPr lang="ru-RU" sz="1400" dirty="0"/>
              <a:t>В постиндустриальную эпоху появляется выбор. Не в каждом производстве нужны работники и не в том количестве и качестве как в прошлом… </a:t>
            </a:r>
          </a:p>
          <a:p>
            <a:r>
              <a:rPr lang="ru-RU" sz="1400" dirty="0"/>
              <a:t>Но остаются нужны потребители, причём потребители особого рода, - способные без особых претензий потреблять массовую продукцию, произведённую машинами.</a:t>
            </a:r>
          </a:p>
          <a:p>
            <a:r>
              <a:rPr lang="ru-RU" sz="1400" dirty="0"/>
              <a:t>Для оставшейся части общества либеральный мир предлагает иной образ жизни, иную систему здравоохранения, образования и времяпрепровождения. Для людей, ориентированных на жизнь по собственному труду, а их, как мы понимаем, 98%, трудовые ценности индустриальной эпохи остаются актуальными. Более того, они актуальны и для обществ в целом, а не только профессиональных цехов, для социальных систем в целом, построенных на эгалитарной философии. </a:t>
            </a:r>
          </a:p>
          <a:p>
            <a:endParaRPr lang="ru-RU" sz="1400" dirty="0"/>
          </a:p>
          <a:p>
            <a:r>
              <a:rPr lang="ru-RU" sz="1400" dirty="0"/>
              <a:t>Если взять пресловутый манифест Фридмана, вы сразу обнаружите несоответствия между господствующей идеологией и этими ценностями большинства. </a:t>
            </a:r>
          </a:p>
          <a:p>
            <a:r>
              <a:rPr lang="ru-RU" sz="1400" dirty="0"/>
              <a:t>Выход из этого противоречия заключается в строительстве </a:t>
            </a:r>
            <a:r>
              <a:rPr lang="ru-RU" sz="1400" dirty="0" err="1"/>
              <a:t>двуполярной</a:t>
            </a:r>
            <a:r>
              <a:rPr lang="ru-RU" sz="1400" dirty="0"/>
              <a:t> системы, на одном полюсе которой сосредоточено богатство, на другом – бедность. </a:t>
            </a:r>
          </a:p>
          <a:p>
            <a:r>
              <a:rPr lang="ru-RU" sz="1400" dirty="0"/>
              <a:t>Среднего не дано. По крайней мере утверждает Тайлер Коуэн, американский экономист, директор </a:t>
            </a:r>
            <a:r>
              <a:rPr lang="ru-RU" sz="14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hlinkClick r:id="rId3" tooltip="Центр политической экономии Джеймса Бьюкенена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Центра политической экономии Джеймса Бьюкенена</a:t>
            </a:r>
            <a:r>
              <a:rPr lang="ru-RU" sz="14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входящий в список 100 глобальных мыслителей, обосновывающий будущую траекторию экономического развития. </a:t>
            </a:r>
            <a:r>
              <a:rPr lang="ru-RU" sz="1400" dirty="0"/>
              <a:t>Таким образом, с наступлением постиндустриальной эпохи у владельцев капитала появляется возможность отказаться от особенно раздражающих условий индустриального общественного договора, что мы сегодня и видим.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6B3765-1535-41FB-A927-AAD2D1E85382}" type="slidenum">
              <a:rPr lang="ru-RU" noProof="1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7221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Рассмотрим ещё одну важную тему. Тему трансформации личности. Исследователи с области человеческой психологии и сферы знаний утверждают, что современный информационный мир, построенный на новых средствах обработки информации и коммуникациях форматирует сознание человека под себя. Эта тема интересна, но оставим её пока в стороне.</a:t>
            </a:r>
          </a:p>
          <a:p>
            <a:endParaRPr lang="ru-RU" sz="1400" dirty="0"/>
          </a:p>
          <a:p>
            <a:r>
              <a:rPr lang="ru-RU" sz="1400" dirty="0"/>
              <a:t>Человек живёт в конкретной информационной, социальной, экономической и политической среде. От поколения к поколению меняется набор знаний, получаемых в школе и институте, меняется уровень и качество образования, меняется внутренний мир, привычки, стиль жизни и досуга, коммуникативные возможности и т.д. меняется вся антропосфера.</a:t>
            </a:r>
          </a:p>
          <a:p>
            <a:r>
              <a:rPr lang="ru-RU" sz="1400" dirty="0"/>
              <a:t>Без понимания, что происходит с человеческой личностью, насколько глубоки и необратимы эти изменения, мы вряд ли найдём ответы на вызовы постмодерна.</a:t>
            </a:r>
          </a:p>
          <a:p>
            <a:endParaRPr lang="ru-RU" sz="1400" dirty="0"/>
          </a:p>
          <a:p>
            <a:r>
              <a:rPr lang="ru-RU" sz="1400" dirty="0"/>
              <a:t>Выделим лишь базовые перемены, значимо влияющие на отношения человека  к труду и его место в системе трудовых отношений.</a:t>
            </a:r>
          </a:p>
          <a:p>
            <a:endParaRPr lang="ru-RU" sz="1400" dirty="0"/>
          </a:p>
          <a:p>
            <a:r>
              <a:rPr lang="ru-RU" sz="1400" dirty="0"/>
              <a:t>Если верна теория поколений, то мы можем с уверенностью проследить динамику происходящих изменений. </a:t>
            </a:r>
            <a:endParaRPr lang="en-US" sz="1400" dirty="0"/>
          </a:p>
          <a:p>
            <a:r>
              <a:rPr lang="ru-RU" sz="1400" dirty="0"/>
              <a:t>Каждое из трёх новых поколений </a:t>
            </a:r>
            <a:r>
              <a:rPr lang="en-US" sz="1400" dirty="0"/>
              <a:t>X</a:t>
            </a:r>
            <a:r>
              <a:rPr lang="ru-RU" sz="1400" dirty="0"/>
              <a:t> (1964-1983 г.р.), </a:t>
            </a:r>
            <a:r>
              <a:rPr lang="en-US" sz="1400" dirty="0"/>
              <a:t>Y</a:t>
            </a:r>
            <a:r>
              <a:rPr lang="ru-RU" sz="1400" dirty="0"/>
              <a:t> (1984-2003), </a:t>
            </a:r>
            <a:r>
              <a:rPr lang="en-US" sz="1400" dirty="0"/>
              <a:t>Z </a:t>
            </a:r>
            <a:r>
              <a:rPr lang="ru-RU" sz="1400" dirty="0"/>
              <a:t> (2004-2023) двигалось именно в направлении от левого состояния к правому, даже в тот период, когда для поколения Х не было спасительного объяснения в виде цифровых технологий.</a:t>
            </a:r>
          </a:p>
          <a:p>
            <a:endParaRPr lang="ru-RU" sz="1400" dirty="0"/>
          </a:p>
          <a:p>
            <a:r>
              <a:rPr lang="ru-RU" sz="1400" dirty="0"/>
              <a:t>С учётом того, что я отобрал пессимистические аспекты развития личности, у меня нет права давать качественную оценку происходящим трансформациям, отмечу лишь, что эти трансформации существенно изменяют отношение людей к труду и к тем ценностям, которые были сформулированы в индустриальную эпоху.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6B3765-1535-41FB-A927-AAD2D1E85382}" type="slidenum">
              <a:rPr lang="ru-RU" noProof="1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5278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В чём заключатся главные вызовы и есть ли у профсоюзов возможность сохранить и укрепить своё влияние и увеличить роль?!</a:t>
            </a:r>
          </a:p>
          <a:p>
            <a:endParaRPr lang="ru-RU" sz="1400" dirty="0"/>
          </a:p>
          <a:p>
            <a:pPr marL="228600" indent="-228600">
              <a:buAutoNum type="arabicPeriod"/>
            </a:pPr>
            <a:r>
              <a:rPr lang="ru-RU" sz="1400" dirty="0"/>
              <a:t>Изменение концепции рабочего места уже проявилось в том, что современные технологии позволяют не выходя из дома, кафе, вагона поезда или с пляжа в другой стране исполнять целый ряд работ. Индустриальный подход, когда есть конкретное физическое рабочее место, с соответствующими условиями, охраной труда здесь уже не применим. Возникает и расширяется новое понимание рабочего места, которое теперь может быть где угодно. У профсоюзов возникает возможность учесть эту тенденцию, осмыслить её и предложить законодателю своё видение нового рабочего места. Ну, к примеру, если работодатель экономит на офисе, то часть экономии может быть перенаправлена работнику на использование других мест, его жилища в частности.</a:t>
            </a:r>
          </a:p>
          <a:p>
            <a:pPr marL="228600" indent="-228600">
              <a:buAutoNum type="arabicPeriod"/>
            </a:pPr>
            <a:endParaRPr lang="ru-RU" sz="1400" dirty="0"/>
          </a:p>
          <a:p>
            <a:pPr marL="228600" indent="-228600">
              <a:buAutoNum type="arabicPeriod"/>
            </a:pPr>
            <a:r>
              <a:rPr lang="ru-RU" sz="1400" dirty="0"/>
              <a:t>Изменение концепции рабочего времени связано как с рабочим местом, так и с характером глобальной деятельности. Сегодня нетрудно найти рабочие места, для которых восьмичасовой рабочий день от звонка до звонка неактуален. И это может быть не только работа с филиалами по всему миру или обеспечение непрерывных производств. Профсоюзы могут и к этой проблеме подойти по своему. Имея в виду интересы работников не только по учёту отработанных часов, но и по количеству времени, оставляемому на восстановление, отдых, досуг, личностное развитие. Здесь может быть и путь с фокусировкой на количестве произведённой работы (сдельный труд), как альтернатива труду повременному.</a:t>
            </a:r>
          </a:p>
          <a:p>
            <a:pPr marL="228600" indent="-228600">
              <a:buAutoNum type="arabicPeriod"/>
            </a:pPr>
            <a:endParaRPr lang="ru-RU" sz="1400" dirty="0"/>
          </a:p>
          <a:p>
            <a:pPr marL="228600" indent="-228600">
              <a:buAutoNum type="arabicPeriod"/>
            </a:pPr>
            <a:r>
              <a:rPr lang="ru-RU" sz="1400" dirty="0"/>
              <a:t>Концепция заработной платы также меняется. Работодатели всё меньше стремятся к гарантированным окладам и ставкам и всё больше крючков завешивают на общие результаты работы, премии, доплаты и поощрения. Идёт давление в сторону перехода на почасовую систему оплаты труда без каких-либо ограничений. Почасовая, дискретная занятость и оплата труда тесно увязаны и лежат в русле неолиберальной доктрины. И здесь у профсоюзов могут быть регулирующие механизмы, построенные на общих для отраслей стандартах. Постиндустриальная оплата труда должна соответствовать специфике рабочего места и рабочего времени и это очевидный вызов для профсоюзов. Не найдя решение в этой сфере, нам не удастся получить членов профсоюзов в этой среде.</a:t>
            </a:r>
          </a:p>
          <a:p>
            <a:pPr marL="228600" indent="-228600">
              <a:buAutoNum type="arabicPeriod"/>
            </a:pPr>
            <a:endParaRPr lang="ru-RU" sz="1400" dirty="0"/>
          </a:p>
          <a:p>
            <a:pPr marL="228600" indent="-228600">
              <a:buAutoNum type="arabicPeriod"/>
            </a:pPr>
            <a:r>
              <a:rPr lang="ru-RU" sz="1400" dirty="0"/>
              <a:t>Концепция полной занятости по взглядам неолибералов должна уйти в прошлое. Социальные гарантии тем, кто оказался за пределами рынка труда необходимо переосмысливать. Во-первых, за счёт изменения границ рынка труда, а во-вторых, за счёт изменения мер социальной поддержки. Эта тема может быть возможностью для укрепления влияния профсоюзов в этой среде. Базовый обязательная выплата – лишь один из сигналов в эту сторону.</a:t>
            </a:r>
          </a:p>
          <a:p>
            <a:pPr marL="228600" indent="-228600">
              <a:buAutoNum type="arabicPeriod"/>
            </a:pPr>
            <a:endParaRPr lang="ru-RU" sz="1400" dirty="0"/>
          </a:p>
          <a:p>
            <a:pPr marL="228600" indent="-228600">
              <a:buAutoNum type="arabicPeriod"/>
            </a:pPr>
            <a:r>
              <a:rPr lang="ru-RU" sz="1400" dirty="0"/>
              <a:t>Трансформация профессий, стирание грани между рабочими местами, функциональная гибкость, запрет на деятельность без лицензии. </a:t>
            </a:r>
            <a:r>
              <a:rPr lang="ru-RU" sz="1400" dirty="0" err="1"/>
              <a:t>Неолибералы</a:t>
            </a:r>
            <a:r>
              <a:rPr lang="ru-RU" sz="1400" dirty="0"/>
              <a:t> добились, что в США более 1000 профессий можно исполнять лишь при наличии лицензии. Это прямой путь ограничения доступа к наиболее ответственным и высокооплачиваемым видам деятельности. Вероятным участием профсоюзов здесь могут быть усилия по предоставлению работникам возможности переобучения, расширению профессиональной пригодности в течение всей рабочей жизни, помощи в преодолении бюрократических процедур.</a:t>
            </a:r>
          </a:p>
          <a:p>
            <a:pPr marL="228600" indent="-228600">
              <a:buAutoNum type="arabicPeriod"/>
            </a:pPr>
            <a:endParaRPr lang="ru-RU" sz="1400" dirty="0"/>
          </a:p>
          <a:p>
            <a:pPr marL="228600" indent="-228600">
              <a:buAutoNum type="arabicPeriod"/>
            </a:pPr>
            <a:r>
              <a:rPr lang="ru-RU" sz="1400" dirty="0"/>
              <a:t>Рост неравенства – экономический и социальный недуг. Здесь необходимо работать в направлении изменения плоской шкалы налогообложения, дальнейшего совершенствования стандартов прожиточного минимума и заработной платы, не забывая о необходимости применения более достоверных способов определения реальных выплат работникам.</a:t>
            </a:r>
          </a:p>
          <a:p>
            <a:pPr marL="228600" indent="-228600">
              <a:buAutoNum type="arabicPeriod"/>
            </a:pPr>
            <a:endParaRPr lang="ru-RU" sz="1400" dirty="0"/>
          </a:p>
          <a:p>
            <a:pPr marL="228600" indent="-228600">
              <a:buAutoNum type="arabicPeriod"/>
            </a:pPr>
            <a:r>
              <a:rPr lang="ru-RU" sz="1400" dirty="0"/>
              <a:t>Крайне необычен вызов в изменении самой концепции труда. Всё вышеизложенное наводит нас на вывод о том, что труд на рабочем месте и в традиционное рабочее время – лишь часть нового мира труда. Концепция труда сегодня связывает понятие рабочего места, рабочего времени и обязанностей, содержащихся в трудовом договоре. Вместе с тем труд в домашнем и семейном хозяйстве, уход за пожилыми, уход за детьми не признаётся трудом. Также не попадает в область рабочих прав самозанятость, надомный труд. Здесь начинается очень скользкая дорога по распространению законодательства о труде на тех, кто решил заняться овощеводством на дачном участке или финансовыми операциями на виртуальных биржах. Распространение социальных гарантий трудящимся за пределы наёмного труда - проблема, которая не так уж проста, но с другой стороны - недалека. Её предстоит решать, тем более, что здесь кроется возможность к расширению границ рынка труда и радикального изменения занятости.</a:t>
            </a:r>
          </a:p>
          <a:p>
            <a:pPr marL="228600" indent="-228600">
              <a:buAutoNum type="arabicPeriod"/>
            </a:pPr>
            <a:endParaRPr lang="ru-RU" sz="1400" dirty="0"/>
          </a:p>
          <a:p>
            <a:pPr marL="228600" indent="-228600">
              <a:buAutoNum type="arabicPeriod"/>
            </a:pPr>
            <a:r>
              <a:rPr lang="ru-RU" sz="1400" dirty="0"/>
              <a:t>Ещё более крамольными кажутся идеи монетизации труда во всех его аспектах. То есть учёт в стоимости труда не только количества очевидно произведённой продукции, но всех тех ценностей, о которых говорилось на слайде о них. Работодателям, так я думаю, покажется вызывающим попытка монетизировать социальный статус работника, или необходимость оплачивать его творческие потребности, или оценить репутацию в составе оплаты труда. Но в этом нет ничего противоестественного. </a:t>
            </a:r>
            <a:r>
              <a:rPr lang="ru-RU" sz="1400" dirty="0" err="1"/>
              <a:t>Неолибералы</a:t>
            </a:r>
            <a:r>
              <a:rPr lang="ru-RU" sz="1400" dirty="0"/>
              <a:t>, настаивающие на неограниченной свободе рыночных механизмов, должны понимать, что оценке поддаётся не только репутация политиков  и голливудских кинозвезд, но и репутация инженера или станочника. 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6B3765-1535-41FB-A927-AAD2D1E85382}" type="slidenum">
              <a:rPr lang="ru-RU" noProof="1" smtClean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43489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В заключение хотелось бы выразить несколько мыслей за пределами трудовой тематики.</a:t>
            </a:r>
          </a:p>
          <a:p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Общественный договор индустриальной эпохи рождался в мучительной борьбе труда и капитала. Первая мировая война, Великая российская революция и Вторая мировая война – важнейшие этапы в его формировании. </a:t>
            </a:r>
          </a:p>
          <a:p>
            <a:r>
              <a:rPr lang="ru-RU" sz="1400" dirty="0"/>
              <a:t>Его содержание значительно шире, чем вопросы труда и заработной платы. Но именно на долю профсоюзов падает необходимость вести масштабную подготовку тех правил, которые им кажутся справедливыми для следующей политико-экономической формации.</a:t>
            </a:r>
          </a:p>
          <a:p>
            <a:endParaRPr lang="ru-RU" sz="1400" dirty="0"/>
          </a:p>
          <a:p>
            <a:r>
              <a:rPr lang="ru-RU" sz="1400" dirty="0"/>
              <a:t>В этом деле нам требуется сохранять верность идеологическим ориентирам. Мы не должны вестись на неолиберальном поводке.</a:t>
            </a:r>
          </a:p>
          <a:p>
            <a:r>
              <a:rPr lang="ru-RU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Восприятие социал-демократами, социалистами и коммунистами неолиберальных идей привело к банкротству социал-демократии как политического мейнстрима за последние 20 лет и утрате их политического влияния практически во всём мире. </a:t>
            </a:r>
          </a:p>
          <a:p>
            <a:r>
              <a:rPr lang="ru-RU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 политики, ни европейский рабочий класс, не смогли сопротивляться включению их в </a:t>
            </a:r>
            <a:r>
              <a:rPr lang="ru-RU" sz="14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глобализационный</a:t>
            </a:r>
            <a:r>
              <a:rPr lang="ru-RU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проект, спокойно встретили перемещение собственных производств в страны с низкой заработной платой и ослабленной ролью государств как регулятора. Они включились в цепь эксплуатации других людей, предложенную глобалистами и стали выгодоприобретателями наряду с бизнесом. </a:t>
            </a:r>
          </a:p>
          <a:p>
            <a:endParaRPr lang="ru-RU" sz="1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 необходимо определить рамки допустимого расширения индустриальной модели и найти путь когда в стране, в нашей экономике будут одновременно присутствовать две, а может и три модели. Это невероятно сложная и противоречивая задача. </a:t>
            </a:r>
          </a:p>
          <a:p>
            <a:r>
              <a:rPr lang="ru-RU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не решив её, профсоюзы будут сжиматься до размеров индустриального мира, без перспективы своего развития на все сектора новой экономики. </a:t>
            </a:r>
          </a:p>
          <a:p>
            <a:endParaRPr lang="ru-RU" sz="1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Преимущество нашей страны в её величине и экономической разнородности. Россия не сможет одномоментно перейти в новый постиндустриальный мир. Будет долгая и постепенная трансформация, которой необходимо управлять, а значит есть возможность отрабатывать варианты, в том числе - на ходу. </a:t>
            </a:r>
          </a:p>
          <a:p>
            <a:endParaRPr lang="ru-RU" sz="1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Восточный вектор. Направление на дальний и ближний восток, в Китай и Индию очень привлекательно звучит. Ситуативно это выглядит как очень перспективный ход. Возможно в части торговли это работает, но если копнуть глубже, то получается не так уж успешно. Совместная работа с восточными партнёрами требует всё больших усилий. Наша, российская трудовая идентичность построена на европейской модели. В головах у всех сидят ценности эпохи Просвещения, на этом построены фундаментальные понятия справедливости, свободы, профсоюзной демократии. Как только вы столкнётесь с культурными кодами народов, о которых я упомянул, вам станет не по себе от той пропасти, которую надо преодолеть для взаимопонимания. Экономика, рынки и добрососедство это хорошо и замечательно, но есть цивилизационные отличия, которые следует детально изучать. Сменить </a:t>
            </a:r>
            <a:r>
              <a:rPr lang="ru-RU" sz="14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европоцентрическую</a:t>
            </a:r>
            <a:r>
              <a:rPr lang="ru-RU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модель на иную невозможно указом или даже референдумом. Для этого нужны исключительные усилия всех слоёв общества.</a:t>
            </a:r>
          </a:p>
          <a:p>
            <a:endParaRPr lang="ru-RU" sz="1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Мы часто видим как «евангелисты» разного толка хватаются за частные следствия больших процессов и начинают раскручивать гипотезы о «конце истории», «крахе индустриального мира» и исчезновении 500 специальностей и так далее. Если этих «евангелистов» как следует потереть тряпочкой, то найдётся чей-нибудь интерес. Если визг очень шумный, то скорее всего крупные деньги пущены в оборот. Ищите кому выгодно: корпорациям, группам или отдельным лицам. </a:t>
            </a:r>
          </a:p>
          <a:p>
            <a:pPr rtl="0"/>
            <a:r>
              <a:rPr lang="ru-RU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помнить, что результаты технологический изменений не приходят из ниоткуда, не являются стихийным бедствием, а есть всего лишь результаты тех или иных открытий и технических решений.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 внедрение – дело рук бизнеса, а социальная имплементация - дело рук политиков. Общество требует стабильности, роста доходов, безопасности.</a:t>
            </a:r>
          </a:p>
          <a:p>
            <a:pPr rtl="0"/>
            <a:endParaRPr lang="ru-RU" sz="1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Сейчас цифровизация поставлена в положение неотвратимой и труднопредсказуемой силы, меняющей мир. На самом деле, это всего лишь другой способ представления информации, который сам по себе ничего не меняет. </a:t>
            </a:r>
          </a:p>
          <a:p>
            <a:pPr rtl="0"/>
            <a:r>
              <a:rPr lang="ru-RU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он может быть использован для перетряски системы взглядов, убеждений, политических и социальных систем рождённых в индустриальной эпохе, для демонтажа действующего социального контракта и замены его на другую, более гибкую и податливую модель отношений.</a:t>
            </a:r>
            <a:endParaRPr lang="ru-RU" sz="1400" dirty="0"/>
          </a:p>
          <a:p>
            <a:r>
              <a:rPr lang="ru-RU" sz="1400" dirty="0"/>
              <a:t>Во избежание всяких уклонов нам необходимо научиться «</a:t>
            </a:r>
            <a:r>
              <a:rPr lang="ru-RU" sz="1400" dirty="0" err="1"/>
              <a:t>зрить</a:t>
            </a:r>
            <a:r>
              <a:rPr lang="ru-RU" sz="1400" dirty="0"/>
              <a:t> в корень», обнажая общие, глобальные процессы.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6B3765-1535-41FB-A927-AAD2D1E85382}" type="slidenum">
              <a:rPr lang="ru-RU" noProof="1" smtClean="0"/>
              <a:t>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23356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rtlCol="0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6520FB-C54B-4C7D-80C7-2F6DDCC22EBF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39788" y="987425"/>
            <a:ext cx="10515600" cy="337973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186516"/>
            <a:ext cx="10514012" cy="682472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ED7EB-58AB-428E-ACF7-49D2A52E56D9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489399"/>
            <a:ext cx="10514012" cy="1501826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3E6BA6-17B4-4FB9-A7D9-2F5011A2CCBD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2" y="372940"/>
            <a:ext cx="9302752" cy="2992904"/>
          </a:xfrm>
        </p:spPr>
        <p:txBody>
          <a:bodyPr rtlCol="0" anchor="ctr"/>
          <a:lstStyle>
            <a:lvl1pPr>
              <a:defRPr sz="44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73372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4509544"/>
            <a:ext cx="10512424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64165"/>
            <a:ext cx="2743200" cy="365125"/>
          </a:xfrm>
        </p:spPr>
        <p:txBody>
          <a:bodyPr rtlCol="0"/>
          <a:lstStyle/>
          <a:p>
            <a:pPr rtl="0"/>
            <a:fld id="{573A4B32-25BD-4828-A192-CE41C628ADA8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64165"/>
            <a:ext cx="4114800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8610600" y="6364165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9" name="Надпись 8"/>
          <p:cNvSpPr txBox="1"/>
          <p:nvPr/>
        </p:nvSpPr>
        <p:spPr>
          <a:xfrm>
            <a:off x="1111044" y="79463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0" name="Надпись 9"/>
          <p:cNvSpPr txBox="1"/>
          <p:nvPr/>
        </p:nvSpPr>
        <p:spPr>
          <a:xfrm>
            <a:off x="10437812" y="275101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50581"/>
            <a:ext cx="10514012" cy="1140644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EF5FAC-77C2-46B7-98D0-99F5DE4E3138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37282" y="188595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1356798" y="257175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577441" y="257175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7829035" y="257175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49C62-B262-41FF-9EFF-8D6E8C401B4A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3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32085" y="4297503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1332085" y="4873765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68997" y="4297503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567644" y="4873764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804322" y="4297503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7804197" y="4873762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78066-C09A-4FB5-B1B7-9587C9DBD9DD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C7C0A3-2FA9-4CE7-841B-530A6DAC9C91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B80801-B3CB-4161-9F9B-8A76E85C7028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C81E6C-0201-4619-A2EF-7C98B368F231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rtlCol="0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8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793631-BD76-4D8D-88A6-7A4790E3A8B4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20000" y="1825625"/>
            <a:ext cx="5025216" cy="435133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319840" y="1825625"/>
            <a:ext cx="5033960" cy="435133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4D80CA-41C2-4BFE-804F-3A9D72999D2A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0000" y="1681163"/>
            <a:ext cx="5025216" cy="823912"/>
          </a:xfrm>
        </p:spPr>
        <p:txBody>
          <a:bodyPr rtlCol="0"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20000" y="2505075"/>
            <a:ext cx="5025216" cy="368458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319840" y="2505075"/>
            <a:ext cx="5035548" cy="368458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BEBB72-50CB-422F-85B0-F6074F343462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E70688-9AC8-4F19-ACA5-D0E549EB2FDA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806B3C-197C-40CB-A2E4-9E67AA60008E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698BD3-476B-4550-9723-23EDFF3399F5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F1A716-8CEB-4D00-8BD4-C6F90011AFC9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0D73FAFC-BB07-43C7-9D2F-9A2A372AEB82}" type="datetime1">
              <a:rPr lang="ru-RU" noProof="1" smtClean="0"/>
              <a:t>08.10.2019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6D22F896-40B5-4ADD-8801-0D06FADFA09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упный план изображения волн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8" y="3275557"/>
            <a:ext cx="9420617" cy="594986"/>
          </a:xfrm>
        </p:spPr>
        <p:txBody>
          <a:bodyPr rtlCol="0">
            <a:normAutofit/>
          </a:bodyPr>
          <a:lstStyle/>
          <a:p>
            <a:pPr rtl="0"/>
            <a:r>
              <a:rPr lang="ru-RU" noProof="1"/>
              <a:t>Профсоюзы и постиндустриальный мир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7" y="2110636"/>
            <a:ext cx="11204532" cy="1064712"/>
          </a:xfrm>
        </p:spPr>
        <p:txBody>
          <a:bodyPr rtlCol="0">
            <a:normAutofit/>
          </a:bodyPr>
          <a:lstStyle/>
          <a:p>
            <a:pPr rtl="0"/>
            <a:r>
              <a:rPr lang="ru-RU" sz="4800" b="1" noProof="1"/>
              <a:t>На пути к новому общественному договору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172C7-A825-4C0B-9133-12645DF017B3}"/>
              </a:ext>
            </a:extLst>
          </p:cNvPr>
          <p:cNvSpPr txBox="1"/>
          <p:nvPr/>
        </p:nvSpPr>
        <p:spPr>
          <a:xfrm>
            <a:off x="920664" y="5411244"/>
            <a:ext cx="10233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/>
          </a:p>
          <a:p>
            <a:pPr algn="r"/>
            <a:r>
              <a:rPr lang="ru-RU" dirty="0"/>
              <a:t>Выступление зам. председателя ФНПР </a:t>
            </a:r>
            <a:r>
              <a:rPr lang="ru-RU" dirty="0" err="1"/>
              <a:t>Е.И.Макарова</a:t>
            </a:r>
            <a:r>
              <a:rPr lang="ru-RU" dirty="0"/>
              <a:t> </a:t>
            </a:r>
          </a:p>
          <a:p>
            <a:pPr algn="r"/>
            <a:r>
              <a:rPr lang="ru-RU" dirty="0"/>
              <a:t>г. Сочи 10 октября 2019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56DB8-2978-4F3D-904A-E810E311F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Ключевые факторы модели СТО третичной эпохи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505E58-5802-497E-9C94-40CDC5F52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21" y="1861251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1.Господствующая идеология и противоречия</a:t>
            </a:r>
          </a:p>
          <a:p>
            <a:pPr marL="0" indent="0">
              <a:buNone/>
            </a:pPr>
            <a:r>
              <a:rPr lang="ru-RU" sz="3600" dirty="0"/>
              <a:t>2.Вероятный сценарий экономического развития</a:t>
            </a:r>
          </a:p>
          <a:p>
            <a:pPr marL="0" indent="0">
              <a:buNone/>
            </a:pPr>
            <a:r>
              <a:rPr lang="ru-RU" sz="3600" dirty="0"/>
              <a:t>3.Изменение свойств личности человека постиндустриального типа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/>
              <a:t>Трансформация трудовых ценностей, удовлетворяемых трудом</a:t>
            </a: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/>
              <a:t>Главные вызовы и поиск ответов в сфере труда </a:t>
            </a:r>
          </a:p>
        </p:txBody>
      </p:sp>
    </p:spTree>
    <p:extLst>
      <p:ext uri="{BB962C8B-B14F-4D97-AF65-F5344CB8AC3E}">
        <p14:creationId xmlns:p14="http://schemas.microsoft.com/office/powerpoint/2010/main" val="196080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37BAD-7C08-4A39-A93E-A7B81BAFD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  </a:t>
            </a:r>
            <a:r>
              <a:rPr lang="ru-RU" sz="4400" b="1" dirty="0"/>
              <a:t>Идеологические противоречия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AF7C71-9472-4EE0-BAFA-20BB649D8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4627657" cy="4351338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/>
              <a:t>Гарантии рынка труда – возможность дохода, концепция «полной занятости»</a:t>
            </a:r>
          </a:p>
          <a:p>
            <a:r>
              <a:rPr lang="ru-RU" sz="2000" dirty="0"/>
              <a:t>Гарантии занятости – защита от самовольных увольнений, регулирование найма</a:t>
            </a:r>
          </a:p>
          <a:p>
            <a:r>
              <a:rPr lang="ru-RU" sz="2000" dirty="0"/>
              <a:t>Гарантия рабочего места – защита профессии, наличие обязанностей, возможность роста</a:t>
            </a:r>
          </a:p>
          <a:p>
            <a:r>
              <a:rPr lang="ru-RU" sz="2000" dirty="0"/>
              <a:t>Охрана труда – длительность рабочего дня, ограничения сверхурочных и выходных, защита от вредных условий, компенсации при несчастных случаях</a:t>
            </a:r>
          </a:p>
          <a:p>
            <a:r>
              <a:rPr lang="ru-RU" sz="2000" dirty="0"/>
              <a:t>Гарантии воспроизводства навыков – возможность обучения и самореализации</a:t>
            </a:r>
          </a:p>
          <a:p>
            <a:r>
              <a:rPr lang="ru-RU" sz="2000" dirty="0"/>
              <a:t>Гарантия получения дохода – уверенность в доходе, индексация, социальное страхование, компенсации при потере работы</a:t>
            </a:r>
          </a:p>
          <a:p>
            <a:r>
              <a:rPr lang="ru-RU" sz="2000" dirty="0"/>
              <a:t>Прогрессивное налогообложение для уменьшения неравенства</a:t>
            </a:r>
          </a:p>
          <a:p>
            <a:r>
              <a:rPr lang="ru-RU" sz="2000" dirty="0"/>
              <a:t>Гарантия представительства – право на объединение в  профсоюзы и на забастовку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5BEC09-64BD-4BAB-8374-D69669386583}"/>
              </a:ext>
            </a:extLst>
          </p:cNvPr>
          <p:cNvSpPr/>
          <p:nvPr/>
        </p:nvSpPr>
        <p:spPr>
          <a:xfrm>
            <a:off x="1166172" y="1053251"/>
            <a:ext cx="4664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«Индустриальное гражданство»</a:t>
            </a:r>
          </a:p>
          <a:p>
            <a:r>
              <a:rPr lang="ru-RU" sz="1100" dirty="0" err="1"/>
              <a:t>Ист</a:t>
            </a:r>
            <a:r>
              <a:rPr lang="ru-RU" sz="1100" dirty="0"/>
              <a:t>.:</a:t>
            </a:r>
            <a:r>
              <a:rPr lang="ru-RU" sz="1100" dirty="0" err="1"/>
              <a:t>Г.Стэндинг</a:t>
            </a:r>
            <a:r>
              <a:rPr lang="ru-RU" sz="1100" dirty="0"/>
              <a:t>, «</a:t>
            </a:r>
            <a:r>
              <a:rPr lang="ru-RU" sz="1100" dirty="0" err="1"/>
              <a:t>Прекариат</a:t>
            </a:r>
            <a:r>
              <a:rPr lang="ru-RU" sz="1100" dirty="0"/>
              <a:t>: новый опасный класс» стр. 26</a:t>
            </a: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DBAE40-A44A-4DFF-BB9E-1C35D69E9F15}"/>
              </a:ext>
            </a:extLst>
          </p:cNvPr>
          <p:cNvSpPr/>
          <p:nvPr/>
        </p:nvSpPr>
        <p:spPr>
          <a:xfrm>
            <a:off x="6791739" y="1082849"/>
            <a:ext cx="4240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«Неолиберальный манифест»</a:t>
            </a:r>
          </a:p>
          <a:p>
            <a:r>
              <a:rPr lang="ru-RU" sz="1100" dirty="0" err="1"/>
              <a:t>Ист</a:t>
            </a:r>
            <a:r>
              <a:rPr lang="ru-RU" sz="1100" dirty="0"/>
              <a:t>.:</a:t>
            </a:r>
            <a:r>
              <a:rPr lang="ru-RU" sz="1100" dirty="0" err="1"/>
              <a:t>М.Фридман</a:t>
            </a:r>
            <a:r>
              <a:rPr lang="ru-RU" sz="1100" dirty="0"/>
              <a:t>, «Капитализм и свобода» стр. 161-250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4D4AB-5C82-42BD-8256-7B2430F22D1A}"/>
              </a:ext>
            </a:extLst>
          </p:cNvPr>
          <p:cNvSpPr txBox="1"/>
          <p:nvPr/>
        </p:nvSpPr>
        <p:spPr>
          <a:xfrm>
            <a:off x="6685723" y="1808922"/>
            <a:ext cx="4709987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Отрицание минимальных гарантий в сфере труда</a:t>
            </a:r>
          </a:p>
          <a:p>
            <a:pPr marL="228600" indent="-228600" defTabSz="9144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Свобода заключения контрактов по найму рабочей силы</a:t>
            </a:r>
          </a:p>
          <a:p>
            <a:pPr marL="228600" indent="-228600" defTabSz="9144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Лицензирование профессиональной деятельности</a:t>
            </a:r>
          </a:p>
          <a:p>
            <a:pPr marL="228600" indent="-228600" defTabSz="9144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Исключение социальной нагрузки на бизнес (только личная благотворительность)</a:t>
            </a:r>
          </a:p>
          <a:p>
            <a:pPr marL="228600" indent="-228600" defTabSz="9144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Дерегулирование систем пенсионного обеспечения и социальной защиты</a:t>
            </a:r>
          </a:p>
          <a:p>
            <a:pPr marL="228600" indent="-228600" defTabSz="9144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Борьба с бедностью через негативный подоходный налог (субсидирование)</a:t>
            </a:r>
          </a:p>
          <a:p>
            <a:pPr marL="228600" indent="-228600" defTabSz="9144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Плоская шкала налогообложения</a:t>
            </a:r>
          </a:p>
          <a:p>
            <a:pPr marL="228600" indent="-228600" defTabSz="9144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Снижение влияния профсоюзов, их демонополизация</a:t>
            </a:r>
          </a:p>
        </p:txBody>
      </p:sp>
    </p:spTree>
    <p:extLst>
      <p:ext uri="{BB962C8B-B14F-4D97-AF65-F5344CB8AC3E}">
        <p14:creationId xmlns:p14="http://schemas.microsoft.com/office/powerpoint/2010/main" val="156115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DB3A746-89AA-40A8-B6A4-3A1D43C16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Трудовые ценности индустриальной эпохи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2795125-08E0-4010-BAE1-21F93D061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291590"/>
            <a:ext cx="10233800" cy="5097780"/>
          </a:xfrm>
        </p:spPr>
        <p:txBody>
          <a:bodyPr>
            <a:normAutofit/>
          </a:bodyPr>
          <a:lstStyle/>
          <a:p>
            <a:r>
              <a:rPr lang="ru-RU" dirty="0"/>
              <a:t>Получение адекватного гарантированного вознаграждения (денежного дохода)</a:t>
            </a:r>
          </a:p>
          <a:p>
            <a:r>
              <a:rPr lang="ru-RU" dirty="0"/>
              <a:t>Обретение общественного положения и социального статуса. Формирование роли в семье</a:t>
            </a:r>
          </a:p>
          <a:p>
            <a:r>
              <a:rPr lang="ru-RU" dirty="0"/>
              <a:t>Профессиональная идентификация. Формирование репутации. Самореализация и возможность профессионального роста</a:t>
            </a:r>
          </a:p>
          <a:p>
            <a:r>
              <a:rPr lang="ru-RU" dirty="0"/>
              <a:t>Участие в системе особых этических норм, в культурной среде, удовлетворение коммуникативной потребности</a:t>
            </a:r>
          </a:p>
          <a:p>
            <a:r>
              <a:rPr lang="ru-RU" dirty="0"/>
              <a:t>Реализация творческой потребности и потребности личностного развития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72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60B7A19-E52B-41E4-9224-6710CDB3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378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Трансформация человека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94499E-29DD-403D-A58A-82336E548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000" y="1280161"/>
            <a:ext cx="5025216" cy="77441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Личность индустриального мира</a:t>
            </a:r>
          </a:p>
          <a:p>
            <a:pPr algn="ctr"/>
            <a:r>
              <a:rPr lang="ru-RU" sz="2000" b="1" dirty="0"/>
              <a:t>(наследие эпохи Просвещения)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74EE878-00C9-401D-BD7E-96E3A3383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000" y="2331720"/>
            <a:ext cx="4697870" cy="385794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Набор систематизированных знаний. Способность к сосредоточенным размышлениям</a:t>
            </a:r>
          </a:p>
          <a:p>
            <a:r>
              <a:rPr lang="ru-RU" dirty="0"/>
              <a:t>Личный жизненный, социальный, профессиональный опыт</a:t>
            </a:r>
          </a:p>
          <a:p>
            <a:r>
              <a:rPr lang="ru-RU" dirty="0"/>
              <a:t>Собственный интеллект. Личное мировоззрение. Своё видение будущего</a:t>
            </a:r>
          </a:p>
          <a:p>
            <a:r>
              <a:rPr lang="ru-RU" dirty="0"/>
              <a:t>Индивидуальная личность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F4BECBF-BE32-4040-A412-BEAE3B6AB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9840" y="1257301"/>
            <a:ext cx="5035548" cy="79727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Личность постиндустриального мира</a:t>
            </a:r>
          </a:p>
          <a:p>
            <a:pPr algn="ctr"/>
            <a:r>
              <a:rPr lang="ru-RU" sz="2000" b="1" dirty="0"/>
              <a:t>(продукт постмодернизма)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134FC29D-A017-420E-8EE4-F1406441B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9840" y="2354580"/>
            <a:ext cx="4881560" cy="383508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Дискретный набор знаний, знание по запросу. Коллективный синдром дефицита внимания</a:t>
            </a:r>
          </a:p>
          <a:p>
            <a:r>
              <a:rPr lang="ru-RU" dirty="0"/>
              <a:t>Социально-формируемое мнение и перенимаемый коллективный опыт. Конформизм</a:t>
            </a:r>
          </a:p>
          <a:p>
            <a:r>
              <a:rPr lang="ru-RU" dirty="0"/>
              <a:t>Композитный интеллект. Мышление социально </a:t>
            </a:r>
            <a:r>
              <a:rPr lang="ru-RU" dirty="0" err="1"/>
              <a:t>предзаданными</a:t>
            </a:r>
            <a:r>
              <a:rPr lang="ru-RU" dirty="0"/>
              <a:t> паттернами</a:t>
            </a:r>
          </a:p>
          <a:p>
            <a:r>
              <a:rPr lang="ru-RU" dirty="0"/>
              <a:t>Индивидуальность и оригинальность в рамках одобрения социальной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55520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49FD3-7181-4F80-B605-FF6168AD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Вызовы и возможности периода трансформации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F934FC-896E-48D4-BA35-EDAA127FD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150" y="1231265"/>
            <a:ext cx="10233800" cy="5226686"/>
          </a:xfrm>
        </p:spPr>
        <p:txBody>
          <a:bodyPr>
            <a:normAutofit/>
          </a:bodyPr>
          <a:lstStyle/>
          <a:p>
            <a:r>
              <a:rPr lang="ru-RU" dirty="0"/>
              <a:t>Изменение концепции рабочего места</a:t>
            </a:r>
          </a:p>
          <a:p>
            <a:r>
              <a:rPr lang="ru-RU" dirty="0"/>
              <a:t>Изменение концепции рабочего времени</a:t>
            </a:r>
          </a:p>
          <a:p>
            <a:r>
              <a:rPr lang="ru-RU" dirty="0"/>
              <a:t>Третичная концепция заработной платы</a:t>
            </a:r>
          </a:p>
          <a:p>
            <a:r>
              <a:rPr lang="ru-RU" dirty="0"/>
              <a:t>Деформация концепции полной занятости</a:t>
            </a:r>
          </a:p>
          <a:p>
            <a:r>
              <a:rPr lang="ru-RU" dirty="0"/>
              <a:t>Индивидуализация трудовой деятельности, трансформация профессий, функциональная гибкость</a:t>
            </a:r>
          </a:p>
          <a:p>
            <a:r>
              <a:rPr lang="ru-RU" dirty="0"/>
              <a:t>Рост неравенства, поляризация, в т.ч. в рамках одной профессиональной группы</a:t>
            </a:r>
          </a:p>
          <a:p>
            <a:r>
              <a:rPr lang="ru-RU" dirty="0"/>
              <a:t>Изменение концепции труда, переход к многообразию его содержания </a:t>
            </a:r>
          </a:p>
          <a:p>
            <a:r>
              <a:rPr lang="ru-RU" dirty="0"/>
              <a:t>Монетизация труда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92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98049-AAC8-48AB-9647-D92A3D9D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9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4019C3-E316-47D4-B289-75BDF164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654" y="2095928"/>
            <a:ext cx="9268146" cy="3585681"/>
          </a:xfrm>
        </p:spPr>
        <p:txBody>
          <a:bodyPr>
            <a:normAutofit/>
          </a:bodyPr>
          <a:lstStyle/>
          <a:p>
            <a:r>
              <a:rPr lang="ru-RU" sz="3200" dirty="0"/>
              <a:t>Опасность утраты идеологических ориентиров</a:t>
            </a:r>
          </a:p>
          <a:p>
            <a:pPr marL="0" indent="0">
              <a:buNone/>
            </a:pPr>
            <a:r>
              <a:rPr lang="ru-RU" sz="3200" dirty="0"/>
              <a:t> </a:t>
            </a:r>
          </a:p>
          <a:p>
            <a:r>
              <a:rPr lang="ru-RU" sz="3200" dirty="0"/>
              <a:t>Восточный вектор и культурная идентичность</a:t>
            </a:r>
          </a:p>
          <a:p>
            <a:pPr marL="0" indent="0">
              <a:buNone/>
            </a:pPr>
            <a:endParaRPr lang="ru-RU" sz="3200" dirty="0"/>
          </a:p>
          <a:p>
            <a:r>
              <a:rPr lang="ru-RU" sz="3200" dirty="0"/>
              <a:t>Ошибка восприятия следствий в качестве причин</a:t>
            </a:r>
          </a:p>
          <a:p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758053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620_TF77929380" id="{A532DEEA-83DC-46DE-8AC6-E3524B5B062F}" vid="{59C9DA17-9649-4F26-89F3-4A170596A44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F23494-F630-4E01-81EA-AA2F2975971E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Глубина</Template>
  <TotalTime>0</TotalTime>
  <Words>3472</Words>
  <Application>Microsoft Office PowerPoint</Application>
  <PresentationFormat>Широкоэкранный</PresentationFormat>
  <Paragraphs>182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Wingdings</vt:lpstr>
      <vt:lpstr>Глубина</vt:lpstr>
      <vt:lpstr>На пути к новому общественному договору</vt:lpstr>
      <vt:lpstr>Ключевые факторы модели СТО третичной эпохи</vt:lpstr>
      <vt:lpstr>    Идеологические противоречия</vt:lpstr>
      <vt:lpstr>Трудовые ценности индустриальной эпохи</vt:lpstr>
      <vt:lpstr>Трансформация человека</vt:lpstr>
      <vt:lpstr>Вызовы и возможности периода трансформации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2019-10-01T06:51:46Z</dcterms:created>
  <dcterms:modified xsi:type="dcterms:W3CDTF">2019-10-08T10:06:12Z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